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fonts/font1.fntdata" ContentType="application/x-fontdata"/>
  <Override PartName="/ppt/fonts/font2.fntdata" ContentType="application/x-fontdata"/>
  <Override PartName="/ppt/fonts/font3.fntdata" ContentType="application/x-fontdata"/>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package/2006/relationships/metadata/core-properties" Target="docProps/core.xml" /><Relationship Id="rId2" Type="http://schemas.openxmlformats.org/officeDocument/2006/relationships/extended-properties" Target="docProps/app.xml" /><Relationship Id="rId3" Type="http://schemas.openxmlformats.org/officeDocument/2006/relationships/officeDocument" Target="ppt/presentation.xml" /></Relationships>
</file>

<file path=ppt/presentation.xml><?xml version="1.0" encoding="utf-8"?>
<p:presentation xmlns:p="http://schemas.openxmlformats.org/presentationml/2006/main" xmlns:a="http://schemas.openxmlformats.org/drawingml/2006/main" xmlns:r="http://schemas.openxmlformats.org/officeDocument/2006/relationships" embedTrueTypeFonts="1" saveSubsetFonts="1">
  <p:sldMasterIdLst>
    <p:sldMasterId id="2147483648" r:id="rId5"/>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Lst>
  <p:sldSz cx="12192000" cy="6858000"/>
  <p:notesSz cx="12192000" cy="6858000"/>
  <p:embeddedFontLst>
    <p:embeddedFont>
      <p:font typeface="SBKHOJ+MicrosoftYaHei-Bold"/>
      <p:regular r:id="rId38"/>
    </p:embeddedFont>
    <p:embeddedFont>
      <p:font typeface="HTMFEU+ArialMT"/>
      <p:regular r:id="rId39"/>
    </p:embeddedFont>
    <p:embeddedFont>
      <p:font typeface="WHBLCB+Wingdings-Regular"/>
      <p:regular r:id="rId40"/>
    </p:embeddedFont>
  </p:embeddedFon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7" d="100"/>
          <a:sy n="57" d="100"/>
        </p:scale>
        <p:origin x="-2482" y="-91"/>
      </p:cViewPr>
      <p:guideLst>
        <p:guide orient="horz" pos="3168"/>
        <p:guide pos="2448"/>
      </p:guideLst>
    </p:cSldViewPr>
  </p:slideViewPr>
  <p:notesTextViewPr>
    <p:cViewPr>
      <p:scale>
        <a:sx n="1" d="1"/>
        <a:sy n="1" d="1"/>
      </p:scale>
      <p:origin x="0" y="0"/>
    </p:cViewPr>
  </p:notesText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presProps" Target="presProps.xml" /><Relationship Id="rId10" Type="http://schemas.openxmlformats.org/officeDocument/2006/relationships/slide" Target="slides/slide5.xml" /><Relationship Id="rId11" Type="http://schemas.openxmlformats.org/officeDocument/2006/relationships/slide" Target="slides/slide6.xml" /><Relationship Id="rId12" Type="http://schemas.openxmlformats.org/officeDocument/2006/relationships/slide" Target="slides/slide7.xml" /><Relationship Id="rId13" Type="http://schemas.openxmlformats.org/officeDocument/2006/relationships/slide" Target="slides/slide8.xml" /><Relationship Id="rId14" Type="http://schemas.openxmlformats.org/officeDocument/2006/relationships/slide" Target="slides/slide9.xml" /><Relationship Id="rId15" Type="http://schemas.openxmlformats.org/officeDocument/2006/relationships/slide" Target="slides/slide10.xml" /><Relationship Id="rId16" Type="http://schemas.openxmlformats.org/officeDocument/2006/relationships/slide" Target="slides/slide11.xml" /><Relationship Id="rId17" Type="http://schemas.openxmlformats.org/officeDocument/2006/relationships/slide" Target="slides/slide12.xml" /><Relationship Id="rId18" Type="http://schemas.openxmlformats.org/officeDocument/2006/relationships/slide" Target="slides/slide13.xml" /><Relationship Id="rId19" Type="http://schemas.openxmlformats.org/officeDocument/2006/relationships/slide" Target="slides/slide14.xml" /><Relationship Id="rId2" Type="http://schemas.openxmlformats.org/officeDocument/2006/relationships/tableStyles" Target="tableStyles.xml" /><Relationship Id="rId20" Type="http://schemas.openxmlformats.org/officeDocument/2006/relationships/slide" Target="slides/slide15.xml" /><Relationship Id="rId21" Type="http://schemas.openxmlformats.org/officeDocument/2006/relationships/slide" Target="slides/slide16.xml" /><Relationship Id="rId22" Type="http://schemas.openxmlformats.org/officeDocument/2006/relationships/slide" Target="slides/slide17.xml" /><Relationship Id="rId23" Type="http://schemas.openxmlformats.org/officeDocument/2006/relationships/slide" Target="slides/slide18.xml" /><Relationship Id="rId24" Type="http://schemas.openxmlformats.org/officeDocument/2006/relationships/slide" Target="slides/slide19.xml" /><Relationship Id="rId25" Type="http://schemas.openxmlformats.org/officeDocument/2006/relationships/slide" Target="slides/slide20.xml" /><Relationship Id="rId26" Type="http://schemas.openxmlformats.org/officeDocument/2006/relationships/slide" Target="slides/slide21.xml" /><Relationship Id="rId27" Type="http://schemas.openxmlformats.org/officeDocument/2006/relationships/slide" Target="slides/slide22.xml" /><Relationship Id="rId28" Type="http://schemas.openxmlformats.org/officeDocument/2006/relationships/slide" Target="slides/slide23.xml" /><Relationship Id="rId29" Type="http://schemas.openxmlformats.org/officeDocument/2006/relationships/slide" Target="slides/slide24.xml" /><Relationship Id="rId3" Type="http://schemas.openxmlformats.org/officeDocument/2006/relationships/viewProps" Target="viewProps.xml" /><Relationship Id="rId30" Type="http://schemas.openxmlformats.org/officeDocument/2006/relationships/slide" Target="slides/slide25.xml" /><Relationship Id="rId31" Type="http://schemas.openxmlformats.org/officeDocument/2006/relationships/slide" Target="slides/slide26.xml" /><Relationship Id="rId32" Type="http://schemas.openxmlformats.org/officeDocument/2006/relationships/slide" Target="slides/slide27.xml" /><Relationship Id="rId33" Type="http://schemas.openxmlformats.org/officeDocument/2006/relationships/slide" Target="slides/slide28.xml" /><Relationship Id="rId34" Type="http://schemas.openxmlformats.org/officeDocument/2006/relationships/slide" Target="slides/slide29.xml" /><Relationship Id="rId35" Type="http://schemas.openxmlformats.org/officeDocument/2006/relationships/slide" Target="slides/slide30.xml" /><Relationship Id="rId36" Type="http://schemas.openxmlformats.org/officeDocument/2006/relationships/slide" Target="slides/slide31.xml" /><Relationship Id="rId37" Type="http://schemas.openxmlformats.org/officeDocument/2006/relationships/slide" Target="slides/slide32.xml" /><Relationship Id="rId38" Type="http://schemas.openxmlformats.org/officeDocument/2006/relationships/font" Target="fonts/font1.fntdata" /><Relationship Id="rId39" Type="http://schemas.openxmlformats.org/officeDocument/2006/relationships/font" Target="fonts/font2.fntdata" /><Relationship Id="rId4" Type="http://schemas.openxmlformats.org/officeDocument/2006/relationships/theme" Target="theme/theme1.xml" /><Relationship Id="rId40" Type="http://schemas.openxmlformats.org/officeDocument/2006/relationships/font" Target="fonts/font3.fntdata" /><Relationship Id="rId5" Type="http://schemas.openxmlformats.org/officeDocument/2006/relationships/slideMaster" Target="slideMasters/slideMaster1.xml" /><Relationship Id="rId6" Type="http://schemas.openxmlformats.org/officeDocument/2006/relationships/slide" Target="slides/slide1.xml" /><Relationship Id="rId7" Type="http://schemas.openxmlformats.org/officeDocument/2006/relationships/slide" Target="slides/slide2.xml" /><Relationship Id="rId8" Type="http://schemas.openxmlformats.org/officeDocument/2006/relationships/slide" Target="slides/slide3.xml" /><Relationship Id="rId9" Type="http://schemas.openxmlformats.org/officeDocument/2006/relationships/slide" Target="slides/slide4.xml" /></Relationships>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Header 1"/>
          <p:cNvSpPr>
            <a:spLocks noGrp="1"/>
          </p:cNvSpPr>
          <p:nvPr>
            <p:ph type="title"/>
          </p:nvPr>
        </p:nvSpPr>
        <p:spPr/>
        <p:txBody>
          <a:bodyPr/>
          <a:lstStyle/>
          <a:p>
            <a:r>
              <a:rPr lang="en-US" smtClean="0"/>
              <a:t>Title</a:t>
            </a:r>
            <a:endParaRPr lang="en-US"/>
          </a:p>
        </p:txBody>
      </p:sp>
      <p:sp>
        <p:nvSpPr>
          <p:cNvPr id="3" name="Text 2"/>
          <p:cNvSpPr>
            <a:spLocks noGrp="1"/>
          </p:cNvSpPr>
          <p:nvPr>
            <p:ph type="body" idx="1"/>
          </p:nvPr>
        </p:nvSpPr>
        <p:spPr/>
        <p:txBody>
          <a:bodyPr/>
          <a:lstStyle/>
          <a:p>
            <a:pPr lvl="0"/>
            <a:r>
              <a:rPr lang="en-US" smtClean="0"/>
              <a:t>Text</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3"/>
          <p:cNvSpPr>
            <a:spLocks noGrp="1"/>
          </p:cNvSpPr>
          <p:nvPr>
            <p:ph type="dt" sz="half" idx="10"/>
          </p:nvPr>
        </p:nvSpPr>
        <p:spPr/>
        <p:txBody>
          <a:bodyPr/>
          <a:lstStyle/>
          <a:p>
            <a:fld id="{C16525B2-4347-4F72-BAF7-76B19438D329}" type="datetimeFigureOut">
              <a:rPr lang="en-US" smtClean="0"/>
              <a:t>27.02.2014</a:t>
            </a:fld>
            <a:endParaRPr lang="en-US"/>
          </a:p>
        </p:txBody>
      </p:sp>
      <p:sp>
        <p:nvSpPr>
          <p:cNvPr id="5" name="Footer 4"/>
          <p:cNvSpPr>
            <a:spLocks noGrp="1"/>
          </p:cNvSpPr>
          <p:nvPr>
            <p:ph type="ftr" sz="quarter" idx="11"/>
          </p:nvPr>
        </p:nvSpPr>
        <p:spPr/>
        <p:txBody>
          <a:bodyPr/>
          <a:lstStyle/>
          <a:p>
            <a:endParaRPr lang="en-US"/>
          </a:p>
        </p:txBody>
      </p:sp>
      <p:sp>
        <p:nvSpPr>
          <p:cNvPr id="6" name="Slide number 5"/>
          <p:cNvSpPr>
            <a:spLocks noGrp="1"/>
          </p:cNvSpPr>
          <p:nvPr>
            <p:ph type="sldNum" sz="quarter" idx="12"/>
          </p:nvPr>
        </p:nvSpPr>
        <p:spPr/>
        <p:txBody>
          <a:bodyPr/>
          <a:lstStyle/>
          <a:p>
            <a:fld id="{80F073CC-40D5-4B23-8DF0-9BD0A0C12F2C}" type="slidenum">
              <a:rPr lang="en-US" smtClean="0"/>
              <a:t>‹#›</a:t>
            </a:fld>
            <a:endParaRPr lang="en-US"/>
          </a:p>
        </p:txBody>
      </p:sp>
    </p:spTree>
  </p:cSld>
  <p:clrMapOvr>
    <a:masterClrMapping/>
  </p:clrMapOvr>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p="http://schemas.openxmlformats.org/presentationml/2006/main" xmlns:a="http://schemas.openxmlformats.org/drawingml/2006/main" xmlns:r="http://schemas.openxmlformats.org/officeDocument/2006/relationships">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377666" y="427735"/>
            <a:ext cx="6797992" cy="1710943"/>
          </a:xfrm>
          <a:prstGeom prst="rect">
            <a:avLst/>
          </a:prstGeom>
        </p:spPr>
        <p:txBody>
          <a:bodyPr wrap="square" lIns="0" tIns="0" rIns="0" bIns="0">
            <a:spAutoFit/>
          </a:bodyPr>
          <a:lstStyle>
            <a:lvl1pPr>
              <a:defRPr/>
            </a:lvl1pPr>
          </a:lstStyle>
          <a:p/>
        </p:txBody>
      </p:sp>
      <p:sp>
        <p:nvSpPr>
          <p:cNvPr id="3" name="Holder 3"/>
          <p:cNvSpPr>
            <a:spLocks noGrp="1"/>
          </p:cNvSpPr>
          <p:nvPr>
            <p:ph type="body" idx="1"/>
          </p:nvPr>
        </p:nvSpPr>
        <p:spPr>
          <a:xfrm>
            <a:off x="377666" y="2459482"/>
            <a:ext cx="6797992" cy="7057644"/>
          </a:xfrm>
          <a:prstGeom prst="rect">
            <a:avLst/>
          </a:prstGeom>
        </p:spPr>
        <p:txBody>
          <a:bodyPr wrap="square" lIns="0" tIns="0" rIns="0" bIns="0">
            <a:spAutoFit/>
          </a:bodyPr>
          <a:lstStyle>
            <a:lvl1pPr>
              <a:defRPr/>
            </a:lvl1pPr>
          </a:lstStyle>
          <a:p/>
        </p:txBody>
      </p:sp>
      <p:sp>
        <p:nvSpPr>
          <p:cNvPr id="4" name="Holder 4"/>
          <p:cNvSpPr>
            <a:spLocks noGrp="1"/>
          </p:cNvSpPr>
          <p:nvPr>
            <p:ph type="ftr" idx="5" sz="quarter"/>
          </p:nvPr>
        </p:nvSpPr>
        <p:spPr>
          <a:xfrm>
            <a:off x="2568130" y="9944862"/>
            <a:ext cx="2417063" cy="534670"/>
          </a:xfrm>
          <a:prstGeom prst="rect">
            <a:avLst/>
          </a:prstGeom>
        </p:spPr>
        <p:txBody>
          <a:bodyPr wrap="square" lIns="0" tIns="0" rIns="0" bIns="0">
            <a:spAutoFit/>
          </a:bodyPr>
          <a:lstStyle>
            <a:lvl1pPr algn="ctr">
              <a:defRPr>
                <a:solidFill>
                  <a:schemeClr val="tx1">
                    <a:tint val="75000"/>
                  </a:schemeClr>
                </a:solidFill>
              </a:defRPr>
            </a:lvl1pPr>
          </a:lstStyle>
          <a:p/>
        </p:txBody>
      </p:sp>
      <p:sp>
        <p:nvSpPr>
          <p:cNvPr id="5" name="Holder 5"/>
          <p:cNvSpPr>
            <a:spLocks noGrp="1"/>
          </p:cNvSpPr>
          <p:nvPr>
            <p:ph type="dt" idx="6" sz="half"/>
          </p:nvPr>
        </p:nvSpPr>
        <p:spPr>
          <a:xfrm>
            <a:off x="377666" y="9944862"/>
            <a:ext cx="1737264" cy="53467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a:xfrm>
            <a:off x="5438394" y="9944862"/>
            <a:ext cx="1737264" cy="53467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В‹#В›</a:t>
            </a:fld>
          </a:p>
        </p:txBody>
      </p:sp>
    </p:spTree>
  </p:cSld>
  <p:clrMap folHlink="folHlink" hlink="hlink" accent1="accent1" accent2="accent2" accent3="accent3" accent4="accent4" accent5="accent5" accent6="accent6" tx2="dk2" bg2="lt2" tx1="dk1" bg1="lt1"/>
  <p:sldLayoutIdLst>
    <p:sldLayoutId id="2147483649" r:id="rId1"/>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png"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0.png"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1.png"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2.png"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3.png"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4.png"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5.png"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6.png"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7.png"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8.png"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9.pn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png"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0.png"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1.png"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2.png"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3.png"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4.png" /></Relationships>
</file>

<file path=ppt/slides/_rels/slide25.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5.png" /></Relationships>
</file>

<file path=ppt/slides/_rels/slide26.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6.png" /></Relationships>
</file>

<file path=ppt/slides/_rels/slide27.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7.png" /></Relationships>
</file>

<file path=ppt/slides/_rels/slide28.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png" /></Relationships>
</file>

<file path=ppt/slides/_rels/slide29.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9.pn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3.png" /></Relationships>
</file>

<file path=ppt/slides/_rels/slide30.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30.png" /></Relationships>
</file>

<file path=ppt/slides/_rels/slide3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31.png" /></Relationships>
</file>

<file path=ppt/slides/_rels/slide3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32.pn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4.pn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6.png"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7.png"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8.pn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9.png" /></Relationships>
</file>

<file path=ppt/slides/slide1.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4667250" y="5313446"/>
            <a:ext cx="2997200" cy="83067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spc="100">
                <a:solidFill>
                  <a:srgbClr val="002060"/>
                </a:solidFill>
                <a:latin typeface="SBKHOJ+MicrosoftYaHei-Bold"/>
                <a:cs typeface="SBKHOJ+MicrosoftYaHei-Bold"/>
              </a:rPr>
              <a:t>长安大学科学研究院</a:t>
            </a:r>
          </a:p>
          <a:p>
            <a:pPr marL="250190" marR="0">
              <a:lnSpc>
                <a:spcPts val="2500"/>
              </a:lnSpc>
              <a:spcBef>
                <a:spcPts val="1239"/>
              </a:spcBef>
              <a:spcAft>
                <a:spcPts val="0"/>
              </a:spcAft>
            </a:pPr>
            <a:r>
              <a:rPr dirty="0" sz="2400" spc="100">
                <a:solidFill>
                  <a:srgbClr val="002060"/>
                </a:solidFill>
                <a:latin typeface="SBKHOJ+MicrosoftYaHei-Bold"/>
                <a:cs typeface="SBKHOJ+MicrosoftYaHei-Bold"/>
              </a:rPr>
              <a:t>2025年9月12日</a:t>
            </a:r>
          </a:p>
        </p:txBody>
      </p:sp>
      <p:sp>
        <p:nvSpPr>
          <p:cNvPr id="4" name="object 4"/>
          <p:cNvSpPr txBox="1"/>
          <p:nvPr/>
        </p:nvSpPr>
        <p:spPr>
          <a:xfrm>
            <a:off x="11788140" y="6564235"/>
            <a:ext cx="279536"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1</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44189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二、经费管理办法修订内容</a:t>
            </a:r>
          </a:p>
        </p:txBody>
      </p:sp>
      <p:sp>
        <p:nvSpPr>
          <p:cNvPr id="4" name="object 4"/>
          <p:cNvSpPr txBox="1"/>
          <p:nvPr/>
        </p:nvSpPr>
        <p:spPr>
          <a:xfrm>
            <a:off x="659765" y="926968"/>
            <a:ext cx="16764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c00000"/>
                </a:solidFill>
                <a:latin typeface="SBKHOJ+MicrosoftYaHei-Bold"/>
                <a:cs typeface="SBKHOJ+MicrosoftYaHei-Bold"/>
              </a:rPr>
              <a:t>自然科学类</a:t>
            </a:r>
          </a:p>
        </p:txBody>
      </p:sp>
      <p:sp>
        <p:nvSpPr>
          <p:cNvPr id="5" name="object 5"/>
          <p:cNvSpPr txBox="1"/>
          <p:nvPr/>
        </p:nvSpPr>
        <p:spPr>
          <a:xfrm>
            <a:off x="659765" y="1588981"/>
            <a:ext cx="62865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WHBLCB+Wingdings-Regular"/>
                <a:cs typeface="WHBLCB+Wingdings-Regular"/>
              </a:rPr>
              <a:t>Ø</a:t>
            </a:r>
            <a:r>
              <a:rPr dirty="0" sz="2400" spc="192">
                <a:solidFill>
                  <a:srgbClr val="808080"/>
                </a:solidFill>
                <a:latin typeface="Times New Roman"/>
                <a:cs typeface="Times New Roman"/>
              </a:rPr>
              <a:t> </a:t>
            </a:r>
            <a:r>
              <a:rPr dirty="0" sz="2400">
                <a:solidFill>
                  <a:srgbClr val="808080"/>
                </a:solidFill>
                <a:latin typeface="SBKHOJ+MicrosoftYaHei-Bold"/>
                <a:cs typeface="SBKHOJ+MicrosoftYaHei-Bold"/>
              </a:rPr>
              <a:t>修订要点六：国家级项目不得列支内容修订</a:t>
            </a:r>
          </a:p>
        </p:txBody>
      </p:sp>
      <p:sp>
        <p:nvSpPr>
          <p:cNvPr id="6" name="object 6"/>
          <p:cNvSpPr txBox="1"/>
          <p:nvPr/>
        </p:nvSpPr>
        <p:spPr>
          <a:xfrm>
            <a:off x="659765" y="2137621"/>
            <a:ext cx="10838179" cy="904339"/>
          </a:xfrm>
          <a:prstGeom prst="rect">
            <a:avLst/>
          </a:prstGeom>
        </p:spPr>
        <p:txBody>
          <a:bodyPr wrap="square" lIns="0" tIns="0" rIns="0" bIns="0" rtlCol="0" vert="horz">
            <a:spAutoFit/>
          </a:bodyPr>
          <a:lstStyle/>
          <a:p>
            <a:pPr marL="627379" marR="0">
              <a:lnSpc>
                <a:spcPts val="2500"/>
              </a:lnSpc>
              <a:spcBef>
                <a:spcPts val="0"/>
              </a:spcBef>
              <a:spcAft>
                <a:spcPts val="0"/>
              </a:spcAft>
            </a:pPr>
            <a:r>
              <a:rPr dirty="0" sz="2400">
                <a:solidFill>
                  <a:srgbClr val="002060"/>
                </a:solidFill>
                <a:latin typeface="SBKHOJ+MicrosoftYaHei-Bold"/>
                <a:cs typeface="SBKHOJ+MicrosoftYaHei-Bold"/>
              </a:rPr>
              <a:t>国家级计划项目</a:t>
            </a:r>
            <a:r>
              <a:rPr dirty="0" sz="2400">
                <a:solidFill>
                  <a:srgbClr val="c00000"/>
                </a:solidFill>
                <a:latin typeface="SBKHOJ+MicrosoftYaHei-Bold"/>
                <a:cs typeface="SBKHOJ+MicrosoftYaHei-Bold"/>
              </a:rPr>
              <a:t>不得列支办公耗材</a:t>
            </a:r>
            <a:r>
              <a:rPr dirty="0" sz="2400">
                <a:solidFill>
                  <a:srgbClr val="002060"/>
                </a:solidFill>
                <a:latin typeface="SBKHOJ+MicrosoftYaHei-Bold"/>
                <a:cs typeface="SBKHOJ+MicrosoftYaHei-Bold"/>
              </a:rPr>
              <a:t>以及</a:t>
            </a:r>
            <a:r>
              <a:rPr dirty="0" sz="2400">
                <a:solidFill>
                  <a:srgbClr val="c00000"/>
                </a:solidFill>
                <a:latin typeface="SBKHOJ+MicrosoftYaHei-Bold"/>
                <a:cs typeface="SBKHOJ+MicrosoftYaHei-Bold"/>
              </a:rPr>
              <a:t>大量的生产性材料、基建材料、大宗</a:t>
            </a:r>
          </a:p>
          <a:p>
            <a:pPr marL="0" marR="0">
              <a:lnSpc>
                <a:spcPts val="2500"/>
              </a:lnSpc>
              <a:spcBef>
                <a:spcPts val="1819"/>
              </a:spcBef>
              <a:spcAft>
                <a:spcPts val="0"/>
              </a:spcAft>
            </a:pPr>
            <a:r>
              <a:rPr dirty="0" sz="2400">
                <a:solidFill>
                  <a:srgbClr val="c00000"/>
                </a:solidFill>
                <a:latin typeface="SBKHOJ+MicrosoftYaHei-Bold"/>
                <a:cs typeface="SBKHOJ+MicrosoftYaHei-Bold"/>
              </a:rPr>
              <a:t>工业化原料</a:t>
            </a:r>
            <a:r>
              <a:rPr dirty="0" sz="2400">
                <a:solidFill>
                  <a:srgbClr val="002060"/>
                </a:solidFill>
                <a:latin typeface="SBKHOJ+MicrosoftYaHei-Bold"/>
                <a:cs typeface="SBKHOJ+MicrosoftYaHei-Bold"/>
              </a:rPr>
              <a:t>等；</a:t>
            </a:r>
          </a:p>
        </p:txBody>
      </p:sp>
      <p:sp>
        <p:nvSpPr>
          <p:cNvPr id="7" name="object 7"/>
          <p:cNvSpPr txBox="1"/>
          <p:nvPr/>
        </p:nvSpPr>
        <p:spPr>
          <a:xfrm>
            <a:off x="659765" y="3234900"/>
            <a:ext cx="62865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WHBLCB+Wingdings-Regular"/>
                <a:cs typeface="WHBLCB+Wingdings-Regular"/>
              </a:rPr>
              <a:t>Ø</a:t>
            </a:r>
            <a:r>
              <a:rPr dirty="0" sz="2400" spc="192">
                <a:solidFill>
                  <a:srgbClr val="808080"/>
                </a:solidFill>
                <a:latin typeface="Times New Roman"/>
                <a:cs typeface="Times New Roman"/>
              </a:rPr>
              <a:t> </a:t>
            </a:r>
            <a:r>
              <a:rPr dirty="0" sz="2400">
                <a:solidFill>
                  <a:srgbClr val="808080"/>
                </a:solidFill>
                <a:latin typeface="SBKHOJ+MicrosoftYaHei-Bold"/>
                <a:cs typeface="SBKHOJ+MicrosoftYaHei-Bold"/>
              </a:rPr>
              <a:t>修订要点七：压实二级单位的管理监督责任</a:t>
            </a:r>
          </a:p>
        </p:txBody>
      </p:sp>
      <p:sp>
        <p:nvSpPr>
          <p:cNvPr id="8" name="object 8"/>
          <p:cNvSpPr txBox="1"/>
          <p:nvPr/>
        </p:nvSpPr>
        <p:spPr>
          <a:xfrm>
            <a:off x="659765" y="3783541"/>
            <a:ext cx="10838179" cy="904339"/>
          </a:xfrm>
          <a:prstGeom prst="rect">
            <a:avLst/>
          </a:prstGeom>
        </p:spPr>
        <p:txBody>
          <a:bodyPr wrap="square" lIns="0" tIns="0" rIns="0" bIns="0" rtlCol="0" vert="horz">
            <a:spAutoFit/>
          </a:bodyPr>
          <a:lstStyle/>
          <a:p>
            <a:pPr marL="627379" marR="0">
              <a:lnSpc>
                <a:spcPts val="2500"/>
              </a:lnSpc>
              <a:spcBef>
                <a:spcPts val="0"/>
              </a:spcBef>
              <a:spcAft>
                <a:spcPts val="0"/>
              </a:spcAft>
            </a:pPr>
            <a:r>
              <a:rPr dirty="0" sz="2400">
                <a:solidFill>
                  <a:srgbClr val="002060"/>
                </a:solidFill>
                <a:latin typeface="SBKHOJ+MicrosoftYaHei-Bold"/>
                <a:cs typeface="SBKHOJ+MicrosoftYaHei-Bold"/>
              </a:rPr>
              <a:t>各</a:t>
            </a:r>
            <a:r>
              <a:rPr dirty="0" sz="2400">
                <a:solidFill>
                  <a:srgbClr val="c00000"/>
                </a:solidFill>
                <a:latin typeface="SBKHOJ+MicrosoftYaHei-Bold"/>
                <a:cs typeface="SBKHOJ+MicrosoftYaHei-Bold"/>
              </a:rPr>
              <a:t>二级单位作为科研工作基层管理的责任主体</a:t>
            </a:r>
            <a:r>
              <a:rPr dirty="0" sz="2400">
                <a:solidFill>
                  <a:srgbClr val="002060"/>
                </a:solidFill>
                <a:latin typeface="SBKHOJ+MicrosoftYaHei-Bold"/>
                <a:cs typeface="SBKHOJ+MicrosoftYaHei-Bold"/>
              </a:rPr>
              <a:t>，应对本单位科研工作的开展</a:t>
            </a:r>
          </a:p>
          <a:p>
            <a:pPr marL="0" marR="0">
              <a:lnSpc>
                <a:spcPts val="2500"/>
              </a:lnSpc>
              <a:spcBef>
                <a:spcPts val="1819"/>
              </a:spcBef>
              <a:spcAft>
                <a:spcPts val="0"/>
              </a:spcAft>
            </a:pPr>
            <a:r>
              <a:rPr dirty="0" sz="2400">
                <a:solidFill>
                  <a:srgbClr val="002060"/>
                </a:solidFill>
                <a:latin typeface="SBKHOJ+MicrosoftYaHei-Bold"/>
                <a:cs typeface="SBKHOJ+MicrosoftYaHei-Bold"/>
              </a:rPr>
              <a:t>和经费的使用加强宣传教育和日常的监督检查。</a:t>
            </a:r>
          </a:p>
        </p:txBody>
      </p:sp>
      <p:sp>
        <p:nvSpPr>
          <p:cNvPr id="9" name="object 9"/>
          <p:cNvSpPr txBox="1"/>
          <p:nvPr/>
        </p:nvSpPr>
        <p:spPr>
          <a:xfrm>
            <a:off x="11724640" y="6564235"/>
            <a:ext cx="406672"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10</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44189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二、经费管理办法修订内容</a:t>
            </a:r>
          </a:p>
        </p:txBody>
      </p:sp>
      <p:sp>
        <p:nvSpPr>
          <p:cNvPr id="4" name="object 4"/>
          <p:cNvSpPr txBox="1"/>
          <p:nvPr/>
        </p:nvSpPr>
        <p:spPr>
          <a:xfrm>
            <a:off x="659765" y="926968"/>
            <a:ext cx="16764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c00000"/>
                </a:solidFill>
                <a:latin typeface="SBKHOJ+MicrosoftYaHei-Bold"/>
                <a:cs typeface="SBKHOJ+MicrosoftYaHei-Bold"/>
              </a:rPr>
              <a:t>人文社科类</a:t>
            </a:r>
          </a:p>
        </p:txBody>
      </p:sp>
      <p:sp>
        <p:nvSpPr>
          <p:cNvPr id="5" name="object 5"/>
          <p:cNvSpPr txBox="1"/>
          <p:nvPr/>
        </p:nvSpPr>
        <p:spPr>
          <a:xfrm>
            <a:off x="659765" y="1379977"/>
            <a:ext cx="5123179" cy="1188506"/>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WHBLCB+Wingdings-Regular"/>
                <a:cs typeface="WHBLCB+Wingdings-Regular"/>
              </a:rPr>
              <a:t>Ø</a:t>
            </a:r>
            <a:r>
              <a:rPr dirty="0" sz="2400" spc="192">
                <a:solidFill>
                  <a:srgbClr val="808080"/>
                </a:solidFill>
                <a:latin typeface="Times New Roman"/>
                <a:cs typeface="Times New Roman"/>
              </a:rPr>
              <a:t> </a:t>
            </a:r>
            <a:r>
              <a:rPr dirty="0" sz="2400">
                <a:solidFill>
                  <a:srgbClr val="808080"/>
                </a:solidFill>
                <a:latin typeface="SBKHOJ+MicrosoftYaHei-Bold"/>
                <a:cs typeface="SBKHOJ+MicrosoftYaHei-Bold"/>
              </a:rPr>
              <a:t>修订要点一：管理费实行分段计提</a:t>
            </a:r>
          </a:p>
          <a:p>
            <a:pPr marL="627379" marR="0">
              <a:lnSpc>
                <a:spcPts val="1875"/>
              </a:lnSpc>
              <a:spcBef>
                <a:spcPts val="1441"/>
              </a:spcBef>
              <a:spcAft>
                <a:spcPts val="0"/>
              </a:spcAft>
            </a:pPr>
            <a:r>
              <a:rPr dirty="0" sz="1800">
                <a:solidFill>
                  <a:srgbClr val="002060"/>
                </a:solidFill>
                <a:latin typeface="SBKHOJ+MicrosoftYaHei-Bold"/>
                <a:cs typeface="SBKHOJ+MicrosoftYaHei-Bold"/>
              </a:rPr>
              <a:t>其他纵向项目及横向项目管理费实行分段计</a:t>
            </a:r>
          </a:p>
          <a:p>
            <a:pPr marL="0" marR="0">
              <a:lnSpc>
                <a:spcPts val="1875"/>
              </a:lnSpc>
              <a:spcBef>
                <a:spcPts val="1364"/>
              </a:spcBef>
              <a:spcAft>
                <a:spcPts val="0"/>
              </a:spcAft>
            </a:pPr>
            <a:r>
              <a:rPr dirty="0" sz="1800">
                <a:solidFill>
                  <a:srgbClr val="002060"/>
                </a:solidFill>
                <a:latin typeface="SBKHOJ+MicrosoftYaHei-Bold"/>
                <a:cs typeface="SBKHOJ+MicrosoftYaHei-Bold"/>
              </a:rPr>
              <a:t>提。</a:t>
            </a:r>
          </a:p>
        </p:txBody>
      </p:sp>
      <p:sp>
        <p:nvSpPr>
          <p:cNvPr id="6" name="object 6"/>
          <p:cNvSpPr txBox="1"/>
          <p:nvPr/>
        </p:nvSpPr>
        <p:spPr>
          <a:xfrm>
            <a:off x="659765" y="2703664"/>
            <a:ext cx="5219216" cy="2333699"/>
          </a:xfrm>
          <a:prstGeom prst="rect">
            <a:avLst/>
          </a:prstGeom>
        </p:spPr>
        <p:txBody>
          <a:bodyPr wrap="square" lIns="0" tIns="0" rIns="0" bIns="0" rtlCol="0" vert="horz">
            <a:spAutoFit/>
          </a:bodyPr>
          <a:lstStyle/>
          <a:p>
            <a:pPr marL="627379" marR="0">
              <a:lnSpc>
                <a:spcPts val="1875"/>
              </a:lnSpc>
              <a:spcBef>
                <a:spcPts val="0"/>
              </a:spcBef>
              <a:spcAft>
                <a:spcPts val="0"/>
              </a:spcAft>
            </a:pPr>
            <a:r>
              <a:rPr dirty="0" sz="1800">
                <a:solidFill>
                  <a:srgbClr val="002060"/>
                </a:solidFill>
                <a:latin typeface="SBKHOJ+MicrosoftYaHei-Bold"/>
                <a:cs typeface="SBKHOJ+MicrosoftYaHei-Bold"/>
              </a:rPr>
              <a:t>“国家社科基金项目”和“教育部人文社科</a:t>
            </a:r>
          </a:p>
          <a:p>
            <a:pPr marL="0" marR="0">
              <a:lnSpc>
                <a:spcPts val="1875"/>
              </a:lnSpc>
              <a:spcBef>
                <a:spcPts val="1314"/>
              </a:spcBef>
              <a:spcAft>
                <a:spcPts val="0"/>
              </a:spcAft>
            </a:pPr>
            <a:r>
              <a:rPr dirty="0" sz="1800">
                <a:solidFill>
                  <a:srgbClr val="002060"/>
                </a:solidFill>
                <a:latin typeface="SBKHOJ+MicrosoftYaHei-Bold"/>
                <a:cs typeface="SBKHOJ+MicrosoftYaHei-Bold"/>
              </a:rPr>
              <a:t>研究项目”的预算设置中：间接费用采用分段计提</a:t>
            </a:r>
          </a:p>
          <a:p>
            <a:pPr marL="0" marR="0">
              <a:lnSpc>
                <a:spcPts val="1875"/>
              </a:lnSpc>
              <a:spcBef>
                <a:spcPts val="1364"/>
              </a:spcBef>
              <a:spcAft>
                <a:spcPts val="0"/>
              </a:spcAft>
            </a:pPr>
            <a:r>
              <a:rPr dirty="0" sz="1800">
                <a:solidFill>
                  <a:srgbClr val="002060"/>
                </a:solidFill>
                <a:latin typeface="SBKHOJ+MicrosoftYaHei-Bold"/>
                <a:cs typeface="SBKHOJ+MicrosoftYaHei-Bold"/>
              </a:rPr>
              <a:t>方式，按照不超过项目资助总额的一定比例核定。</a:t>
            </a:r>
          </a:p>
          <a:p>
            <a:pPr marL="0" marR="0">
              <a:lnSpc>
                <a:spcPts val="1875"/>
              </a:lnSpc>
              <a:spcBef>
                <a:spcPts val="1314"/>
              </a:spcBef>
              <a:spcAft>
                <a:spcPts val="0"/>
              </a:spcAft>
            </a:pPr>
            <a:r>
              <a:rPr dirty="0" sz="1800">
                <a:solidFill>
                  <a:srgbClr val="002060"/>
                </a:solidFill>
                <a:latin typeface="SBKHOJ+MicrosoftYaHei-Bold"/>
                <a:cs typeface="SBKHOJ+MicrosoftYaHei-Bold"/>
              </a:rPr>
              <a:t>结项等级为“优秀”的，项目资助总额50</a:t>
            </a:r>
            <a:r>
              <a:rPr dirty="0" sz="1800" spc="85">
                <a:solidFill>
                  <a:srgbClr val="002060"/>
                </a:solidFill>
                <a:latin typeface="SBKHOJ+MicrosoftYaHei-Bold"/>
                <a:cs typeface="SBKHOJ+MicrosoftYaHei-Bold"/>
              </a:rPr>
              <a:t> </a:t>
            </a:r>
            <a:r>
              <a:rPr dirty="0" sz="1800">
                <a:solidFill>
                  <a:srgbClr val="002060"/>
                </a:solidFill>
                <a:latin typeface="SBKHOJ+MicrosoftYaHei-Bold"/>
                <a:cs typeface="SBKHOJ+MicrosoftYaHei-Bold"/>
              </a:rPr>
              <a:t>万元及</a:t>
            </a:r>
          </a:p>
          <a:p>
            <a:pPr marL="0" marR="0">
              <a:lnSpc>
                <a:spcPts val="1875"/>
              </a:lnSpc>
              <a:spcBef>
                <a:spcPts val="1314"/>
              </a:spcBef>
              <a:spcAft>
                <a:spcPts val="0"/>
              </a:spcAft>
            </a:pPr>
            <a:r>
              <a:rPr dirty="0" sz="1800">
                <a:solidFill>
                  <a:srgbClr val="002060"/>
                </a:solidFill>
                <a:latin typeface="SBKHOJ+MicrosoftYaHei-Bold"/>
                <a:cs typeface="SBKHOJ+MicrosoftYaHei-Bold"/>
              </a:rPr>
              <a:t>以下部分可提高到60%，提高部分由直接费用调剂</a:t>
            </a:r>
          </a:p>
          <a:p>
            <a:pPr marL="0" marR="0">
              <a:lnSpc>
                <a:spcPts val="1875"/>
              </a:lnSpc>
              <a:spcBef>
                <a:spcPts val="1364"/>
              </a:spcBef>
              <a:spcAft>
                <a:spcPts val="0"/>
              </a:spcAft>
            </a:pPr>
            <a:r>
              <a:rPr dirty="0" sz="1800">
                <a:solidFill>
                  <a:srgbClr val="002060"/>
                </a:solidFill>
                <a:latin typeface="SBKHOJ+MicrosoftYaHei-Bold"/>
                <a:cs typeface="SBKHOJ+MicrosoftYaHei-Bold"/>
              </a:rPr>
              <a:t>安排到绩效支出。</a:t>
            </a:r>
          </a:p>
        </p:txBody>
      </p:sp>
      <p:sp>
        <p:nvSpPr>
          <p:cNvPr id="7" name="object 7"/>
          <p:cNvSpPr txBox="1"/>
          <p:nvPr/>
        </p:nvSpPr>
        <p:spPr>
          <a:xfrm>
            <a:off x="659765" y="5220457"/>
            <a:ext cx="5181600" cy="1599986"/>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WHBLCB+Wingdings-Regular"/>
                <a:cs typeface="WHBLCB+Wingdings-Regular"/>
              </a:rPr>
              <a:t>Ø</a:t>
            </a:r>
            <a:r>
              <a:rPr dirty="0" sz="2400" spc="192">
                <a:solidFill>
                  <a:srgbClr val="808080"/>
                </a:solidFill>
                <a:latin typeface="Times New Roman"/>
                <a:cs typeface="Times New Roman"/>
              </a:rPr>
              <a:t> </a:t>
            </a:r>
            <a:r>
              <a:rPr dirty="0" sz="2400">
                <a:solidFill>
                  <a:srgbClr val="808080"/>
                </a:solidFill>
                <a:latin typeface="SBKHOJ+MicrosoftYaHei-Bold"/>
                <a:cs typeface="SBKHOJ+MicrosoftYaHei-Bold"/>
              </a:rPr>
              <a:t>修订要点二：向学院划拨管理费用</a:t>
            </a:r>
          </a:p>
          <a:p>
            <a:pPr marL="627379" marR="0">
              <a:lnSpc>
                <a:spcPts val="1875"/>
              </a:lnSpc>
              <a:spcBef>
                <a:spcPts val="1441"/>
              </a:spcBef>
              <a:spcAft>
                <a:spcPts val="0"/>
              </a:spcAft>
            </a:pPr>
            <a:r>
              <a:rPr dirty="0" sz="1800">
                <a:solidFill>
                  <a:srgbClr val="002060"/>
                </a:solidFill>
                <a:latin typeface="SBKHOJ+MicrosoftYaHei-Bold"/>
                <a:cs typeface="SBKHOJ+MicrosoftYaHei-Bold"/>
              </a:rPr>
              <a:t>为学院开设学院管理费，可用于</a:t>
            </a:r>
            <a:r>
              <a:rPr dirty="0" sz="1800">
                <a:solidFill>
                  <a:srgbClr val="c00000"/>
                </a:solidFill>
                <a:latin typeface="SBKHOJ+MicrosoftYaHei-Bold"/>
                <a:cs typeface="SBKHOJ+MicrosoftYaHei-Bold"/>
              </a:rPr>
              <a:t>学院进行有</a:t>
            </a:r>
          </a:p>
          <a:p>
            <a:pPr marL="0" marR="0">
              <a:lnSpc>
                <a:spcPts val="1875"/>
              </a:lnSpc>
              <a:spcBef>
                <a:spcPts val="1364"/>
              </a:spcBef>
              <a:spcAft>
                <a:spcPts val="0"/>
              </a:spcAft>
            </a:pPr>
            <a:r>
              <a:rPr dirty="0" sz="1800">
                <a:solidFill>
                  <a:srgbClr val="c00000"/>
                </a:solidFill>
                <a:latin typeface="SBKHOJ+MicrosoftYaHei-Bold"/>
                <a:cs typeface="SBKHOJ+MicrosoftYaHei-Bold"/>
              </a:rPr>
              <a:t>组织科研产生的直接相关的费用</a:t>
            </a:r>
            <a:r>
              <a:rPr dirty="0" sz="1800">
                <a:solidFill>
                  <a:srgbClr val="002060"/>
                </a:solidFill>
                <a:latin typeface="SBKHOJ+MicrosoftYaHei-Bold"/>
                <a:cs typeface="SBKHOJ+MicrosoftYaHei-Bold"/>
              </a:rPr>
              <a:t>，相关办法正在制</a:t>
            </a:r>
          </a:p>
          <a:p>
            <a:pPr marL="0" marR="0">
              <a:lnSpc>
                <a:spcPts val="1875"/>
              </a:lnSpc>
              <a:spcBef>
                <a:spcPts val="1314"/>
              </a:spcBef>
              <a:spcAft>
                <a:spcPts val="0"/>
              </a:spcAft>
            </a:pPr>
            <a:r>
              <a:rPr dirty="0" sz="1800">
                <a:solidFill>
                  <a:srgbClr val="002060"/>
                </a:solidFill>
                <a:latin typeface="SBKHOJ+MicrosoftYaHei-Bold"/>
                <a:cs typeface="SBKHOJ+MicrosoftYaHei-Bold"/>
              </a:rPr>
              <a:t>订，将于近期发布。</a:t>
            </a:r>
          </a:p>
        </p:txBody>
      </p:sp>
      <p:sp>
        <p:nvSpPr>
          <p:cNvPr id="8" name="object 8"/>
          <p:cNvSpPr txBox="1"/>
          <p:nvPr/>
        </p:nvSpPr>
        <p:spPr>
          <a:xfrm>
            <a:off x="11732894" y="6564235"/>
            <a:ext cx="406672"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spc="-136">
                <a:solidFill>
                  <a:srgbClr val="000000"/>
                </a:solidFill>
                <a:latin typeface="HTMFEU+ArialMT"/>
                <a:cs typeface="HTMFEU+ArialMT"/>
              </a:rPr>
              <a:t>11</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44189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二、经费管理办法修订内容</a:t>
            </a:r>
          </a:p>
        </p:txBody>
      </p:sp>
      <p:sp>
        <p:nvSpPr>
          <p:cNvPr id="4" name="object 4"/>
          <p:cNvSpPr txBox="1"/>
          <p:nvPr/>
        </p:nvSpPr>
        <p:spPr>
          <a:xfrm>
            <a:off x="659765" y="926968"/>
            <a:ext cx="32004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c00000"/>
                </a:solidFill>
                <a:latin typeface="SBKHOJ+MicrosoftYaHei-Bold"/>
                <a:cs typeface="SBKHOJ+MicrosoftYaHei-Bold"/>
              </a:rPr>
              <a:t>经费管理办法共性修改</a:t>
            </a:r>
          </a:p>
        </p:txBody>
      </p:sp>
      <p:sp>
        <p:nvSpPr>
          <p:cNvPr id="5" name="object 5"/>
          <p:cNvSpPr txBox="1"/>
          <p:nvPr/>
        </p:nvSpPr>
        <p:spPr>
          <a:xfrm>
            <a:off x="659765" y="1549712"/>
            <a:ext cx="72009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WHBLCB+Wingdings-Regular"/>
                <a:cs typeface="WHBLCB+Wingdings-Regular"/>
              </a:rPr>
              <a:t>Ø</a:t>
            </a:r>
            <a:r>
              <a:rPr dirty="0" sz="2400" spc="192">
                <a:solidFill>
                  <a:srgbClr val="808080"/>
                </a:solidFill>
                <a:latin typeface="Times New Roman"/>
                <a:cs typeface="Times New Roman"/>
              </a:rPr>
              <a:t> </a:t>
            </a:r>
            <a:r>
              <a:rPr dirty="0" sz="2400">
                <a:solidFill>
                  <a:srgbClr val="808080"/>
                </a:solidFill>
                <a:latin typeface="SBKHOJ+MicrosoftYaHei-Bold"/>
                <a:cs typeface="SBKHOJ+MicrosoftYaHei-Bold"/>
              </a:rPr>
              <a:t>修订要点一：明确项目负责人责任和不得报销内容</a:t>
            </a:r>
          </a:p>
        </p:txBody>
      </p:sp>
      <p:sp>
        <p:nvSpPr>
          <p:cNvPr id="6" name="object 6"/>
          <p:cNvSpPr txBox="1"/>
          <p:nvPr/>
        </p:nvSpPr>
        <p:spPr>
          <a:xfrm>
            <a:off x="659765" y="2141655"/>
            <a:ext cx="10940414" cy="760627"/>
          </a:xfrm>
          <a:prstGeom prst="rect">
            <a:avLst/>
          </a:prstGeom>
        </p:spPr>
        <p:txBody>
          <a:bodyPr wrap="square" lIns="0" tIns="0" rIns="0" bIns="0" rtlCol="0" vert="horz">
            <a:spAutoFit/>
          </a:bodyPr>
          <a:lstStyle/>
          <a:p>
            <a:pPr marL="627379" marR="0">
              <a:lnSpc>
                <a:spcPts val="2089"/>
              </a:lnSpc>
              <a:spcBef>
                <a:spcPts val="0"/>
              </a:spcBef>
              <a:spcAft>
                <a:spcPts val="0"/>
              </a:spcAft>
            </a:pPr>
            <a:r>
              <a:rPr dirty="0" sz="2000">
                <a:solidFill>
                  <a:srgbClr val="002060"/>
                </a:solidFill>
                <a:latin typeface="SBKHOJ+MicrosoftYaHei-Bold"/>
                <a:cs typeface="SBKHOJ+MicrosoftYaHei-Bold"/>
              </a:rPr>
              <a:t>项目负责人是科研经费使用的</a:t>
            </a:r>
            <a:r>
              <a:rPr dirty="0" sz="2000">
                <a:solidFill>
                  <a:srgbClr val="c00000"/>
                </a:solidFill>
                <a:latin typeface="SBKHOJ+MicrosoftYaHei-Bold"/>
                <a:cs typeface="SBKHOJ+MicrosoftYaHei-Bold"/>
              </a:rPr>
              <a:t>直接责任人</a:t>
            </a:r>
            <a:r>
              <a:rPr dirty="0" sz="2000">
                <a:solidFill>
                  <a:srgbClr val="002060"/>
                </a:solidFill>
                <a:latin typeface="SBKHOJ+MicrosoftYaHei-Bold"/>
                <a:cs typeface="SBKHOJ+MicrosoftYaHei-Bold"/>
              </a:rPr>
              <a:t>，确保科研经费全部用于科研活动，坚持科研经费</a:t>
            </a:r>
          </a:p>
          <a:p>
            <a:pPr marL="0" marR="0">
              <a:lnSpc>
                <a:spcPts val="2089"/>
              </a:lnSpc>
              <a:spcBef>
                <a:spcPts val="1510"/>
              </a:spcBef>
              <a:spcAft>
                <a:spcPts val="0"/>
              </a:spcAft>
            </a:pPr>
            <a:r>
              <a:rPr dirty="0" sz="2000">
                <a:solidFill>
                  <a:srgbClr val="002060"/>
                </a:solidFill>
                <a:latin typeface="SBKHOJ+MicrosoftYaHei-Bold"/>
                <a:cs typeface="SBKHOJ+MicrosoftYaHei-Bold"/>
              </a:rPr>
              <a:t>公有属性，践行科研诚信要求，守住</a:t>
            </a:r>
            <a:r>
              <a:rPr dirty="0" sz="2000">
                <a:solidFill>
                  <a:srgbClr val="c00000"/>
                </a:solidFill>
                <a:latin typeface="SBKHOJ+MicrosoftYaHei-Bold"/>
                <a:cs typeface="SBKHOJ+MicrosoftYaHei-Bold"/>
              </a:rPr>
              <a:t>底线和秩序</a:t>
            </a:r>
            <a:r>
              <a:rPr dirty="0" sz="2000">
                <a:solidFill>
                  <a:srgbClr val="002060"/>
                </a:solidFill>
                <a:latin typeface="SBKHOJ+MicrosoftYaHei-Bold"/>
                <a:cs typeface="SBKHOJ+MicrosoftYaHei-Bold"/>
              </a:rPr>
              <a:t>；</a:t>
            </a:r>
          </a:p>
        </p:txBody>
      </p:sp>
      <p:sp>
        <p:nvSpPr>
          <p:cNvPr id="7" name="object 7"/>
          <p:cNvSpPr txBox="1"/>
          <p:nvPr/>
        </p:nvSpPr>
        <p:spPr>
          <a:xfrm>
            <a:off x="659765" y="3241352"/>
            <a:ext cx="11047726" cy="2550259"/>
          </a:xfrm>
          <a:prstGeom prst="rect">
            <a:avLst/>
          </a:prstGeom>
        </p:spPr>
        <p:txBody>
          <a:bodyPr wrap="square" lIns="0" tIns="0" rIns="0" bIns="0" rtlCol="0" vert="horz">
            <a:spAutoFit/>
          </a:bodyPr>
          <a:lstStyle/>
          <a:p>
            <a:pPr marL="627379" marR="0">
              <a:lnSpc>
                <a:spcPts val="2500"/>
              </a:lnSpc>
              <a:spcBef>
                <a:spcPts val="0"/>
              </a:spcBef>
              <a:spcAft>
                <a:spcPts val="0"/>
              </a:spcAft>
            </a:pPr>
            <a:r>
              <a:rPr dirty="0" sz="2000">
                <a:solidFill>
                  <a:srgbClr val="002060"/>
                </a:solidFill>
                <a:latin typeface="SBKHOJ+MicrosoftYaHei-Bold"/>
                <a:cs typeface="SBKHOJ+MicrosoftYaHei-Bold"/>
              </a:rPr>
              <a:t>项目负责人在科研活动中不得弄虚作假，骗取科技项目、科研经费以及奖励、荣誉等，</a:t>
            </a:r>
            <a:r>
              <a:rPr dirty="0" sz="2400">
                <a:solidFill>
                  <a:srgbClr val="c00000"/>
                </a:solidFill>
                <a:latin typeface="SBKHOJ+MicrosoftYaHei-Bold"/>
                <a:cs typeface="SBKHOJ+MicrosoftYaHei-Bold"/>
              </a:rPr>
              <a:t>不得</a:t>
            </a:r>
          </a:p>
          <a:p>
            <a:pPr marL="0" marR="0">
              <a:lnSpc>
                <a:spcPts val="2500"/>
              </a:lnSpc>
              <a:spcBef>
                <a:spcPts val="1819"/>
              </a:spcBef>
              <a:spcAft>
                <a:spcPts val="0"/>
              </a:spcAft>
            </a:pPr>
            <a:r>
              <a:rPr dirty="0" sz="2000">
                <a:solidFill>
                  <a:srgbClr val="002060"/>
                </a:solidFill>
                <a:latin typeface="SBKHOJ+MicrosoftYaHei-Bold"/>
                <a:cs typeface="SBKHOJ+MicrosoftYaHei-Bold"/>
              </a:rPr>
              <a:t>在科研经费中报销应由个人承担的费用，</a:t>
            </a:r>
            <a:r>
              <a:rPr dirty="0" sz="2400">
                <a:solidFill>
                  <a:srgbClr val="c00000"/>
                </a:solidFill>
                <a:latin typeface="SBKHOJ+MicrosoftYaHei-Bold"/>
                <a:cs typeface="SBKHOJ+MicrosoftYaHei-Bold"/>
              </a:rPr>
              <a:t>不得</a:t>
            </a:r>
            <a:r>
              <a:rPr dirty="0" sz="2000">
                <a:solidFill>
                  <a:srgbClr val="002060"/>
                </a:solidFill>
                <a:latin typeface="SBKHOJ+MicrosoftYaHei-Bold"/>
                <a:cs typeface="SBKHOJ+MicrosoftYaHei-Bold"/>
              </a:rPr>
              <a:t>将科研经费挪用于非科研用途，</a:t>
            </a:r>
            <a:r>
              <a:rPr dirty="0" sz="2400">
                <a:solidFill>
                  <a:srgbClr val="c00000"/>
                </a:solidFill>
                <a:latin typeface="SBKHOJ+MicrosoftYaHei-Bold"/>
                <a:cs typeface="SBKHOJ+MicrosoftYaHei-Bold"/>
              </a:rPr>
              <a:t>不得</a:t>
            </a:r>
            <a:r>
              <a:rPr dirty="0" sz="2000">
                <a:solidFill>
                  <a:srgbClr val="002060"/>
                </a:solidFill>
                <a:latin typeface="SBKHOJ+MicrosoftYaHei-Bold"/>
                <a:cs typeface="SBKHOJ+MicrosoftYaHei-Bold"/>
              </a:rPr>
              <a:t>通过外协单位</a:t>
            </a:r>
          </a:p>
          <a:p>
            <a:pPr marL="0" marR="0">
              <a:lnSpc>
                <a:spcPts val="2500"/>
              </a:lnSpc>
              <a:spcBef>
                <a:spcPts val="1819"/>
              </a:spcBef>
              <a:spcAft>
                <a:spcPts val="0"/>
              </a:spcAft>
            </a:pPr>
            <a:r>
              <a:rPr dirty="0" sz="2000">
                <a:solidFill>
                  <a:srgbClr val="002060"/>
                </a:solidFill>
                <a:latin typeface="SBKHOJ+MicrosoftYaHei-Bold"/>
                <a:cs typeface="SBKHOJ+MicrosoftYaHei-Bold"/>
              </a:rPr>
              <a:t>逃避监管，</a:t>
            </a:r>
            <a:r>
              <a:rPr dirty="0" sz="2400">
                <a:solidFill>
                  <a:srgbClr val="c00000"/>
                </a:solidFill>
                <a:latin typeface="SBKHOJ+MicrosoftYaHei-Bold"/>
                <a:cs typeface="SBKHOJ+MicrosoftYaHei-Bold"/>
              </a:rPr>
              <a:t>不得</a:t>
            </a:r>
            <a:r>
              <a:rPr dirty="0" sz="2000">
                <a:solidFill>
                  <a:srgbClr val="002060"/>
                </a:solidFill>
                <a:latin typeface="SBKHOJ+MicrosoftYaHei-Bold"/>
                <a:cs typeface="SBKHOJ+MicrosoftYaHei-Bold"/>
              </a:rPr>
              <a:t>故意将一个预算项目下的同一品目或类别的货物或服务以化整为零方式或以其他</a:t>
            </a:r>
          </a:p>
          <a:p>
            <a:pPr marL="0" marR="0">
              <a:lnSpc>
                <a:spcPts val="2500"/>
              </a:lnSpc>
              <a:spcBef>
                <a:spcPts val="1869"/>
              </a:spcBef>
              <a:spcAft>
                <a:spcPts val="0"/>
              </a:spcAft>
            </a:pPr>
            <a:r>
              <a:rPr dirty="0" sz="2000">
                <a:solidFill>
                  <a:srgbClr val="002060"/>
                </a:solidFill>
                <a:latin typeface="SBKHOJ+MicrosoftYaHei-Bold"/>
                <a:cs typeface="SBKHOJ+MicrosoftYaHei-Bold"/>
              </a:rPr>
              <a:t>任何方式规避政府采购。严禁用</a:t>
            </a:r>
            <a:r>
              <a:rPr dirty="0" sz="2400">
                <a:solidFill>
                  <a:srgbClr val="c00000"/>
                </a:solidFill>
                <a:latin typeface="SBKHOJ+MicrosoftYaHei-Bold"/>
                <a:cs typeface="SBKHOJ+MicrosoftYaHei-Bold"/>
              </a:rPr>
              <a:t>假</a:t>
            </a:r>
            <a:r>
              <a:rPr dirty="0" sz="2000">
                <a:solidFill>
                  <a:srgbClr val="002060"/>
                </a:solidFill>
                <a:latin typeface="SBKHOJ+MicrosoftYaHei-Bold"/>
                <a:cs typeface="SBKHOJ+MicrosoftYaHei-Bold"/>
              </a:rPr>
              <a:t>差旅、</a:t>
            </a:r>
            <a:r>
              <a:rPr dirty="0" sz="2400">
                <a:solidFill>
                  <a:srgbClr val="c00000"/>
                </a:solidFill>
                <a:latin typeface="SBKHOJ+MicrosoftYaHei-Bold"/>
                <a:cs typeface="SBKHOJ+MicrosoftYaHei-Bold"/>
              </a:rPr>
              <a:t>假</a:t>
            </a:r>
            <a:r>
              <a:rPr dirty="0" sz="2000">
                <a:solidFill>
                  <a:srgbClr val="002060"/>
                </a:solidFill>
                <a:latin typeface="SBKHOJ+MicrosoftYaHei-Bold"/>
                <a:cs typeface="SBKHOJ+MicrosoftYaHei-Bold"/>
              </a:rPr>
              <a:t>办公用品、</a:t>
            </a:r>
            <a:r>
              <a:rPr dirty="0" sz="2400">
                <a:solidFill>
                  <a:srgbClr val="c00000"/>
                </a:solidFill>
                <a:latin typeface="SBKHOJ+MicrosoftYaHei-Bold"/>
                <a:cs typeface="SBKHOJ+MicrosoftYaHei-Bold"/>
              </a:rPr>
              <a:t>假</a:t>
            </a:r>
            <a:r>
              <a:rPr dirty="0" sz="2000">
                <a:solidFill>
                  <a:srgbClr val="002060"/>
                </a:solidFill>
                <a:latin typeface="SBKHOJ+MicrosoftYaHei-Bold"/>
                <a:cs typeface="SBKHOJ+MicrosoftYaHei-Bold"/>
              </a:rPr>
              <a:t>材料、</a:t>
            </a:r>
            <a:r>
              <a:rPr dirty="0" sz="2400">
                <a:solidFill>
                  <a:srgbClr val="c00000"/>
                </a:solidFill>
                <a:latin typeface="SBKHOJ+MicrosoftYaHei-Bold"/>
                <a:cs typeface="SBKHOJ+MicrosoftYaHei-Bold"/>
              </a:rPr>
              <a:t>假</a:t>
            </a:r>
            <a:r>
              <a:rPr dirty="0" sz="2000">
                <a:solidFill>
                  <a:srgbClr val="002060"/>
                </a:solidFill>
                <a:latin typeface="SBKHOJ+MicrosoftYaHei-Bold"/>
                <a:cs typeface="SBKHOJ+MicrosoftYaHei-Bold"/>
              </a:rPr>
              <a:t>劳务费、</a:t>
            </a:r>
            <a:r>
              <a:rPr dirty="0" sz="2400">
                <a:solidFill>
                  <a:srgbClr val="c00000"/>
                </a:solidFill>
                <a:latin typeface="SBKHOJ+MicrosoftYaHei-Bold"/>
                <a:cs typeface="SBKHOJ+MicrosoftYaHei-Bold"/>
              </a:rPr>
              <a:t>假</a:t>
            </a:r>
            <a:r>
              <a:rPr dirty="0" sz="2000">
                <a:solidFill>
                  <a:srgbClr val="002060"/>
                </a:solidFill>
                <a:latin typeface="SBKHOJ+MicrosoftYaHei-Bold"/>
                <a:cs typeface="SBKHOJ+MicrosoftYaHei-Bold"/>
              </a:rPr>
              <a:t>外协、</a:t>
            </a:r>
            <a:r>
              <a:rPr dirty="0" sz="2400">
                <a:solidFill>
                  <a:srgbClr val="c00000"/>
                </a:solidFill>
                <a:latin typeface="SBKHOJ+MicrosoftYaHei-Bold"/>
                <a:cs typeface="SBKHOJ+MicrosoftYaHei-Bold"/>
              </a:rPr>
              <a:t>假</a:t>
            </a:r>
            <a:r>
              <a:rPr dirty="0" sz="2000">
                <a:solidFill>
                  <a:srgbClr val="002060"/>
                </a:solidFill>
                <a:latin typeface="SBKHOJ+MicrosoftYaHei-Bold"/>
                <a:cs typeface="SBKHOJ+MicrosoftYaHei-Bold"/>
              </a:rPr>
              <a:t>通讯、</a:t>
            </a:r>
          </a:p>
          <a:p>
            <a:pPr marL="0" marR="0">
              <a:lnSpc>
                <a:spcPts val="2500"/>
              </a:lnSpc>
              <a:spcBef>
                <a:spcPts val="1819"/>
              </a:spcBef>
              <a:spcAft>
                <a:spcPts val="0"/>
              </a:spcAft>
            </a:pPr>
            <a:r>
              <a:rPr dirty="0" sz="2400">
                <a:solidFill>
                  <a:srgbClr val="c00000"/>
                </a:solidFill>
                <a:latin typeface="SBKHOJ+MicrosoftYaHei-Bold"/>
                <a:cs typeface="SBKHOJ+MicrosoftYaHei-Bold"/>
              </a:rPr>
              <a:t>假</a:t>
            </a:r>
            <a:r>
              <a:rPr dirty="0" sz="2000">
                <a:solidFill>
                  <a:srgbClr val="002060"/>
                </a:solidFill>
                <a:latin typeface="SBKHOJ+MicrosoftYaHei-Bold"/>
                <a:cs typeface="SBKHOJ+MicrosoftYaHei-Bold"/>
              </a:rPr>
              <a:t>合同等虚假行为骗取科研经费。</a:t>
            </a:r>
          </a:p>
        </p:txBody>
      </p:sp>
      <p:sp>
        <p:nvSpPr>
          <p:cNvPr id="8" name="object 8"/>
          <p:cNvSpPr txBox="1"/>
          <p:nvPr/>
        </p:nvSpPr>
        <p:spPr>
          <a:xfrm>
            <a:off x="11724640" y="6564235"/>
            <a:ext cx="406672"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12</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65525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三、科研项目投标业务管理办法修订内容</a:t>
            </a:r>
          </a:p>
        </p:txBody>
      </p:sp>
      <p:sp>
        <p:nvSpPr>
          <p:cNvPr id="4" name="object 4"/>
          <p:cNvSpPr txBox="1"/>
          <p:nvPr/>
        </p:nvSpPr>
        <p:spPr>
          <a:xfrm>
            <a:off x="766127" y="948126"/>
            <a:ext cx="65913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WHBLCB+Wingdings-Regular"/>
                <a:cs typeface="WHBLCB+Wingdings-Regular"/>
              </a:rPr>
              <a:t>Ø</a:t>
            </a:r>
            <a:r>
              <a:rPr dirty="0" sz="2400" spc="192">
                <a:solidFill>
                  <a:srgbClr val="808080"/>
                </a:solidFill>
                <a:latin typeface="Times New Roman"/>
                <a:cs typeface="Times New Roman"/>
              </a:rPr>
              <a:t> </a:t>
            </a:r>
            <a:r>
              <a:rPr dirty="0" sz="2400">
                <a:solidFill>
                  <a:srgbClr val="808080"/>
                </a:solidFill>
                <a:latin typeface="SBKHOJ+MicrosoftYaHei-Bold"/>
                <a:cs typeface="SBKHOJ+MicrosoftYaHei-Bold"/>
              </a:rPr>
              <a:t>修订要点一：取消对参与公开招标活动的限制</a:t>
            </a:r>
          </a:p>
        </p:txBody>
      </p:sp>
      <p:sp>
        <p:nvSpPr>
          <p:cNvPr id="5" name="object 5"/>
          <p:cNvSpPr txBox="1"/>
          <p:nvPr/>
        </p:nvSpPr>
        <p:spPr>
          <a:xfrm>
            <a:off x="11724640" y="6564235"/>
            <a:ext cx="406672"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13</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65525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三、科研项目投标业务管理办法修订内容</a:t>
            </a:r>
          </a:p>
        </p:txBody>
      </p:sp>
      <p:sp>
        <p:nvSpPr>
          <p:cNvPr id="4" name="object 4"/>
          <p:cNvSpPr txBox="1"/>
          <p:nvPr/>
        </p:nvSpPr>
        <p:spPr>
          <a:xfrm>
            <a:off x="659765" y="923437"/>
            <a:ext cx="62865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WHBLCB+Wingdings-Regular"/>
                <a:cs typeface="WHBLCB+Wingdings-Regular"/>
              </a:rPr>
              <a:t>Ø</a:t>
            </a:r>
            <a:r>
              <a:rPr dirty="0" sz="2400" spc="192">
                <a:solidFill>
                  <a:srgbClr val="808080"/>
                </a:solidFill>
                <a:latin typeface="Times New Roman"/>
                <a:cs typeface="Times New Roman"/>
              </a:rPr>
              <a:t> </a:t>
            </a:r>
            <a:r>
              <a:rPr dirty="0" sz="2400">
                <a:solidFill>
                  <a:srgbClr val="808080"/>
                </a:solidFill>
                <a:latin typeface="SBKHOJ+MicrosoftYaHei-Bold"/>
                <a:cs typeface="SBKHOJ+MicrosoftYaHei-Bold"/>
              </a:rPr>
              <a:t>修订要点二：规范电子招投标业务用印管理</a:t>
            </a:r>
          </a:p>
        </p:txBody>
      </p:sp>
      <p:sp>
        <p:nvSpPr>
          <p:cNvPr id="5" name="object 5"/>
          <p:cNvSpPr txBox="1"/>
          <p:nvPr/>
        </p:nvSpPr>
        <p:spPr>
          <a:xfrm>
            <a:off x="659765" y="1337169"/>
            <a:ext cx="11081384" cy="60522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spc="30">
                <a:solidFill>
                  <a:srgbClr val="002060"/>
                </a:solidFill>
                <a:latin typeface="SBKHOJ+MicrosoftYaHei-Bold"/>
                <a:cs typeface="SBKHOJ+MicrosoftYaHei-Bold"/>
              </a:rPr>
              <a:t>新增规定：科研人员通过现场招投标或电子招投标方式参加科研投标活动的，</a:t>
            </a:r>
            <a:r>
              <a:rPr dirty="0" sz="1800" spc="34">
                <a:solidFill>
                  <a:srgbClr val="c00000"/>
                </a:solidFill>
                <a:latin typeface="SBKHOJ+MicrosoftYaHei-Bold"/>
                <a:cs typeface="SBKHOJ+MicrosoftYaHei-Bold"/>
              </a:rPr>
              <a:t>均应经过学校科研平台流程审</a:t>
            </a:r>
          </a:p>
          <a:p>
            <a:pPr marL="0" marR="0">
              <a:lnSpc>
                <a:spcPts val="1875"/>
              </a:lnSpc>
              <a:spcBef>
                <a:spcPts val="714"/>
              </a:spcBef>
              <a:spcAft>
                <a:spcPts val="0"/>
              </a:spcAft>
            </a:pPr>
            <a:r>
              <a:rPr dirty="0" sz="1800">
                <a:solidFill>
                  <a:srgbClr val="c00000"/>
                </a:solidFill>
                <a:latin typeface="SBKHOJ+MicrosoftYaHei-Bold"/>
                <a:cs typeface="SBKHOJ+MicrosoftYaHei-Bold"/>
              </a:rPr>
              <a:t>批通过</a:t>
            </a:r>
            <a:r>
              <a:rPr dirty="0" sz="1800">
                <a:solidFill>
                  <a:srgbClr val="002060"/>
                </a:solidFill>
                <a:latin typeface="SBKHOJ+MicrosoftYaHei-Bold"/>
                <a:cs typeface="SBKHOJ+MicrosoftYaHei-Bold"/>
              </a:rPr>
              <a:t>后，方可用印”的要求。</a:t>
            </a:r>
          </a:p>
        </p:txBody>
      </p:sp>
      <p:sp>
        <p:nvSpPr>
          <p:cNvPr id="6" name="object 6"/>
          <p:cNvSpPr txBox="1"/>
          <p:nvPr/>
        </p:nvSpPr>
        <p:spPr>
          <a:xfrm>
            <a:off x="804938" y="5088809"/>
            <a:ext cx="3402965" cy="249171"/>
          </a:xfrm>
          <a:prstGeom prst="rect">
            <a:avLst/>
          </a:prstGeom>
        </p:spPr>
        <p:txBody>
          <a:bodyPr wrap="square" lIns="0" tIns="0" rIns="0" bIns="0" rtlCol="0" vert="horz">
            <a:spAutoFit/>
          </a:bodyPr>
          <a:lstStyle/>
          <a:p>
            <a:pPr marL="0" marR="0">
              <a:lnSpc>
                <a:spcPts val="1661"/>
              </a:lnSpc>
              <a:spcBef>
                <a:spcPts val="0"/>
              </a:spcBef>
              <a:spcAft>
                <a:spcPts val="0"/>
              </a:spcAft>
            </a:pPr>
            <a:r>
              <a:rPr dirty="0" sz="1600">
                <a:solidFill>
                  <a:srgbClr val="002060"/>
                </a:solidFill>
                <a:latin typeface="SBKHOJ+MicrosoftYaHei-Bold"/>
                <a:cs typeface="SBKHOJ+MicrosoftYaHei-Bold"/>
              </a:rPr>
              <a:t>数字介质由科学研究院统一办理保管</a:t>
            </a:r>
          </a:p>
        </p:txBody>
      </p:sp>
      <p:sp>
        <p:nvSpPr>
          <p:cNvPr id="7" name="object 7"/>
          <p:cNvSpPr txBox="1"/>
          <p:nvPr/>
        </p:nvSpPr>
        <p:spPr>
          <a:xfrm>
            <a:off x="4620386" y="5088809"/>
            <a:ext cx="2793365" cy="249171"/>
          </a:xfrm>
          <a:prstGeom prst="rect">
            <a:avLst/>
          </a:prstGeom>
        </p:spPr>
        <p:txBody>
          <a:bodyPr wrap="square" lIns="0" tIns="0" rIns="0" bIns="0" rtlCol="0" vert="horz">
            <a:spAutoFit/>
          </a:bodyPr>
          <a:lstStyle/>
          <a:p>
            <a:pPr marL="0" marR="0">
              <a:lnSpc>
                <a:spcPts val="1661"/>
              </a:lnSpc>
              <a:spcBef>
                <a:spcPts val="0"/>
              </a:spcBef>
              <a:spcAft>
                <a:spcPts val="0"/>
              </a:spcAft>
            </a:pPr>
            <a:r>
              <a:rPr dirty="0" sz="1600">
                <a:solidFill>
                  <a:srgbClr val="002060"/>
                </a:solidFill>
                <a:latin typeface="SBKHOJ+MicrosoftYaHei-Bold"/>
                <a:cs typeface="SBKHOJ+MicrosoftYaHei-Bold"/>
              </a:rPr>
              <a:t>投标账号及数字介质凭表借用</a:t>
            </a:r>
          </a:p>
        </p:txBody>
      </p:sp>
      <p:sp>
        <p:nvSpPr>
          <p:cNvPr id="8" name="object 8"/>
          <p:cNvSpPr txBox="1"/>
          <p:nvPr/>
        </p:nvSpPr>
        <p:spPr>
          <a:xfrm>
            <a:off x="7956283" y="5088809"/>
            <a:ext cx="3606165" cy="249171"/>
          </a:xfrm>
          <a:prstGeom prst="rect">
            <a:avLst/>
          </a:prstGeom>
        </p:spPr>
        <p:txBody>
          <a:bodyPr wrap="square" lIns="0" tIns="0" rIns="0" bIns="0" rtlCol="0" vert="horz">
            <a:spAutoFit/>
          </a:bodyPr>
          <a:lstStyle/>
          <a:p>
            <a:pPr marL="0" marR="0">
              <a:lnSpc>
                <a:spcPts val="1661"/>
              </a:lnSpc>
              <a:spcBef>
                <a:spcPts val="0"/>
              </a:spcBef>
              <a:spcAft>
                <a:spcPts val="0"/>
              </a:spcAft>
            </a:pPr>
            <a:r>
              <a:rPr dirty="0" sz="1600">
                <a:solidFill>
                  <a:srgbClr val="002060"/>
                </a:solidFill>
                <a:latin typeface="SBKHOJ+MicrosoftYaHei-Bold"/>
                <a:cs typeface="SBKHOJ+MicrosoftYaHei-Bold"/>
              </a:rPr>
              <a:t>标书经过签批后使用数字介质加盖公章</a:t>
            </a:r>
          </a:p>
        </p:txBody>
      </p:sp>
      <p:sp>
        <p:nvSpPr>
          <p:cNvPr id="9" name="object 9"/>
          <p:cNvSpPr txBox="1"/>
          <p:nvPr/>
        </p:nvSpPr>
        <p:spPr>
          <a:xfrm>
            <a:off x="11724640" y="6564235"/>
            <a:ext cx="406672"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14</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65525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三、科研项目投标业务管理办法修订内容</a:t>
            </a:r>
          </a:p>
        </p:txBody>
      </p:sp>
      <p:sp>
        <p:nvSpPr>
          <p:cNvPr id="4" name="object 4"/>
          <p:cNvSpPr txBox="1"/>
          <p:nvPr/>
        </p:nvSpPr>
        <p:spPr>
          <a:xfrm>
            <a:off x="91439" y="862477"/>
            <a:ext cx="11975947" cy="367103"/>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WHBLCB+Wingdings-Regular"/>
                <a:cs typeface="WHBLCB+Wingdings-Regular"/>
              </a:rPr>
              <a:t>Ø</a:t>
            </a:r>
            <a:r>
              <a:rPr dirty="0" sz="2400" spc="192">
                <a:solidFill>
                  <a:srgbClr val="808080"/>
                </a:solidFill>
                <a:latin typeface="Times New Roman"/>
                <a:cs typeface="Times New Roman"/>
              </a:rPr>
              <a:t> </a:t>
            </a:r>
            <a:r>
              <a:rPr dirty="0" sz="2400">
                <a:solidFill>
                  <a:srgbClr val="808080"/>
                </a:solidFill>
                <a:latin typeface="SBKHOJ+MicrosoftYaHei-Bold"/>
                <a:cs typeface="SBKHOJ+MicrosoftYaHei-Bold"/>
              </a:rPr>
              <a:t>修订要点三：科研投标业务不再交纳保</a:t>
            </a:r>
            <a:r>
              <a:rPr dirty="0" sz="2400" spc="3098">
                <a:solidFill>
                  <a:srgbClr val="808080"/>
                </a:solidFill>
                <a:latin typeface="SBKHOJ+MicrosoftYaHei-Bold"/>
                <a:cs typeface="SBKHOJ+MicrosoftYaHei-Bold"/>
              </a:rPr>
              <a:t> </a:t>
            </a:r>
            <a:r>
              <a:rPr dirty="0" sz="2400">
                <a:solidFill>
                  <a:srgbClr val="808080"/>
                </a:solidFill>
                <a:latin typeface="WHBLCB+Wingdings-Regular"/>
                <a:cs typeface="WHBLCB+Wingdings-Regular"/>
              </a:rPr>
              <a:t>Ø</a:t>
            </a:r>
            <a:r>
              <a:rPr dirty="0" sz="2400" spc="192">
                <a:solidFill>
                  <a:srgbClr val="808080"/>
                </a:solidFill>
                <a:latin typeface="Times New Roman"/>
                <a:cs typeface="Times New Roman"/>
              </a:rPr>
              <a:t> </a:t>
            </a:r>
            <a:r>
              <a:rPr dirty="0" sz="2400">
                <a:solidFill>
                  <a:srgbClr val="808080"/>
                </a:solidFill>
                <a:latin typeface="SBKHOJ+MicrosoftYaHei-Bold"/>
                <a:cs typeface="SBKHOJ+MicrosoftYaHei-Bold"/>
              </a:rPr>
              <a:t>修订要点四：优化风险基金的计提方式、</a:t>
            </a:r>
          </a:p>
        </p:txBody>
      </p:sp>
      <p:sp>
        <p:nvSpPr>
          <p:cNvPr id="5" name="object 5"/>
          <p:cNvSpPr txBox="1"/>
          <p:nvPr/>
        </p:nvSpPr>
        <p:spPr>
          <a:xfrm>
            <a:off x="434340" y="1228237"/>
            <a:ext cx="7620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SBKHOJ+MicrosoftYaHei-Bold"/>
                <a:cs typeface="SBKHOJ+MicrosoftYaHei-Bold"/>
              </a:rPr>
              <a:t>证金</a:t>
            </a:r>
          </a:p>
        </p:txBody>
      </p:sp>
      <p:sp>
        <p:nvSpPr>
          <p:cNvPr id="6" name="object 6"/>
          <p:cNvSpPr txBox="1"/>
          <p:nvPr/>
        </p:nvSpPr>
        <p:spPr>
          <a:xfrm>
            <a:off x="6428587" y="1312654"/>
            <a:ext cx="38100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SBKHOJ+MicrosoftYaHei-Bold"/>
                <a:cs typeface="SBKHOJ+MicrosoftYaHei-Bold"/>
              </a:rPr>
              <a:t>计提基数和计提金额上限。</a:t>
            </a:r>
          </a:p>
        </p:txBody>
      </p:sp>
      <p:sp>
        <p:nvSpPr>
          <p:cNvPr id="7" name="object 7"/>
          <p:cNvSpPr txBox="1"/>
          <p:nvPr/>
        </p:nvSpPr>
        <p:spPr>
          <a:xfrm>
            <a:off x="6188583" y="2018613"/>
            <a:ext cx="2226310" cy="104845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ffffff"/>
                </a:solidFill>
                <a:latin typeface="SBKHOJ+MicrosoftYaHei-Bold"/>
                <a:cs typeface="SBKHOJ+MicrosoftYaHei-Bold"/>
              </a:rPr>
              <a:t>修订内容</a:t>
            </a:r>
            <a:r>
              <a:rPr dirty="0" sz="1800" spc="2380">
                <a:solidFill>
                  <a:srgbClr val="ffffff"/>
                </a:solidFill>
                <a:latin typeface="SBKHOJ+MicrosoftYaHei-Bold"/>
                <a:cs typeface="SBKHOJ+MicrosoftYaHei-Bold"/>
              </a:rPr>
              <a:t> </a:t>
            </a:r>
            <a:r>
              <a:rPr dirty="0" sz="1800">
                <a:solidFill>
                  <a:srgbClr val="ffffff"/>
                </a:solidFill>
                <a:latin typeface="SBKHOJ+MicrosoftYaHei-Bold"/>
                <a:cs typeface="SBKHOJ+MicrosoftYaHei-Bold"/>
              </a:rPr>
              <a:t>修订前</a:t>
            </a:r>
          </a:p>
          <a:p>
            <a:pPr marL="0" marR="0">
              <a:lnSpc>
                <a:spcPts val="1875"/>
              </a:lnSpc>
              <a:spcBef>
                <a:spcPts val="4204"/>
              </a:spcBef>
              <a:spcAft>
                <a:spcPts val="0"/>
              </a:spcAft>
            </a:pPr>
            <a:r>
              <a:rPr dirty="0" sz="1800">
                <a:solidFill>
                  <a:srgbClr val="ffffff"/>
                </a:solidFill>
                <a:latin typeface="SBKHOJ+MicrosoftYaHei-Bold"/>
                <a:cs typeface="SBKHOJ+MicrosoftYaHei-Bold"/>
              </a:rPr>
              <a:t>计提基数</a:t>
            </a:r>
            <a:r>
              <a:rPr dirty="0" sz="1800" spc="1480">
                <a:solidFill>
                  <a:srgbClr val="ffffff"/>
                </a:solidFill>
                <a:latin typeface="SBKHOJ+MicrosoftYaHei-Bold"/>
                <a:cs typeface="SBKHOJ+MicrosoftYaHei-Bold"/>
              </a:rPr>
              <a:t> </a:t>
            </a:r>
            <a:r>
              <a:rPr dirty="0" sz="1800">
                <a:solidFill>
                  <a:srgbClr val="0070c0"/>
                </a:solidFill>
                <a:latin typeface="SBKHOJ+MicrosoftYaHei-Bold"/>
                <a:cs typeface="SBKHOJ+MicrosoftYaHei-Bold"/>
              </a:rPr>
              <a:t>中标金额</a:t>
            </a:r>
          </a:p>
        </p:txBody>
      </p:sp>
      <p:sp>
        <p:nvSpPr>
          <p:cNvPr id="8" name="object 8"/>
          <p:cNvSpPr txBox="1"/>
          <p:nvPr/>
        </p:nvSpPr>
        <p:spPr>
          <a:xfrm>
            <a:off x="9885553" y="2018613"/>
            <a:ext cx="838200"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ffffff"/>
                </a:solidFill>
                <a:latin typeface="SBKHOJ+MicrosoftYaHei-Bold"/>
                <a:cs typeface="SBKHOJ+MicrosoftYaHei-Bold"/>
              </a:rPr>
              <a:t>修订后</a:t>
            </a:r>
          </a:p>
        </p:txBody>
      </p:sp>
      <p:sp>
        <p:nvSpPr>
          <p:cNvPr id="9" name="object 9"/>
          <p:cNvSpPr txBox="1"/>
          <p:nvPr/>
        </p:nvSpPr>
        <p:spPr>
          <a:xfrm>
            <a:off x="9314053" y="2790773"/>
            <a:ext cx="1981200"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70c0"/>
                </a:solidFill>
                <a:latin typeface="SBKHOJ+MicrosoftYaHei-Bold"/>
                <a:cs typeface="SBKHOJ+MicrosoftYaHei-Bold"/>
              </a:rPr>
              <a:t>长安大学承担金额</a:t>
            </a:r>
          </a:p>
        </p:txBody>
      </p:sp>
      <p:sp>
        <p:nvSpPr>
          <p:cNvPr id="10" name="object 10"/>
          <p:cNvSpPr txBox="1"/>
          <p:nvPr/>
        </p:nvSpPr>
        <p:spPr>
          <a:xfrm>
            <a:off x="8437753" y="3874308"/>
            <a:ext cx="1167765" cy="249171"/>
          </a:xfrm>
          <a:prstGeom prst="rect">
            <a:avLst/>
          </a:prstGeom>
        </p:spPr>
        <p:txBody>
          <a:bodyPr wrap="square" lIns="0" tIns="0" rIns="0" bIns="0" rtlCol="0" vert="horz">
            <a:spAutoFit/>
          </a:bodyPr>
          <a:lstStyle/>
          <a:p>
            <a:pPr marL="0" marR="0">
              <a:lnSpc>
                <a:spcPts val="1661"/>
              </a:lnSpc>
              <a:spcBef>
                <a:spcPts val="0"/>
              </a:spcBef>
              <a:spcAft>
                <a:spcPts val="0"/>
              </a:spcAft>
            </a:pPr>
            <a:r>
              <a:rPr dirty="0" sz="1600">
                <a:solidFill>
                  <a:srgbClr val="0070c0"/>
                </a:solidFill>
                <a:latin typeface="SBKHOJ+MicrosoftYaHei-Bold"/>
                <a:cs typeface="SBKHOJ+MicrosoftYaHei-Bold"/>
              </a:rPr>
              <a:t>分段累计：</a:t>
            </a:r>
          </a:p>
        </p:txBody>
      </p:sp>
      <p:sp>
        <p:nvSpPr>
          <p:cNvPr id="11" name="object 11"/>
          <p:cNvSpPr txBox="1"/>
          <p:nvPr/>
        </p:nvSpPr>
        <p:spPr>
          <a:xfrm>
            <a:off x="8437753" y="4166408"/>
            <a:ext cx="3669030" cy="833371"/>
          </a:xfrm>
          <a:prstGeom prst="rect">
            <a:avLst/>
          </a:prstGeom>
        </p:spPr>
        <p:txBody>
          <a:bodyPr wrap="square" lIns="0" tIns="0" rIns="0" bIns="0" rtlCol="0" vert="horz">
            <a:spAutoFit/>
          </a:bodyPr>
          <a:lstStyle/>
          <a:p>
            <a:pPr marL="0" marR="0">
              <a:lnSpc>
                <a:spcPts val="1661"/>
              </a:lnSpc>
              <a:spcBef>
                <a:spcPts val="0"/>
              </a:spcBef>
              <a:spcAft>
                <a:spcPts val="0"/>
              </a:spcAft>
            </a:pPr>
            <a:r>
              <a:rPr dirty="0" sz="1600">
                <a:solidFill>
                  <a:srgbClr val="0070c0"/>
                </a:solidFill>
                <a:latin typeface="SBKHOJ+MicrosoftYaHei-Bold"/>
                <a:cs typeface="SBKHOJ+MicrosoftYaHei-Bold"/>
              </a:rPr>
              <a:t>（一）500万元及以下部分为1%；</a:t>
            </a:r>
          </a:p>
          <a:p>
            <a:pPr marL="0" marR="0">
              <a:lnSpc>
                <a:spcPts val="1661"/>
              </a:lnSpc>
              <a:spcBef>
                <a:spcPts val="638"/>
              </a:spcBef>
              <a:spcAft>
                <a:spcPts val="0"/>
              </a:spcAft>
            </a:pPr>
            <a:r>
              <a:rPr dirty="0" sz="1600">
                <a:solidFill>
                  <a:srgbClr val="0070c0"/>
                </a:solidFill>
                <a:latin typeface="SBKHOJ+MicrosoftYaHei-Bold"/>
                <a:cs typeface="SBKHOJ+MicrosoftYaHei-Bold"/>
              </a:rPr>
              <a:t>（二）超过500万元至1000万元的部分</a:t>
            </a:r>
          </a:p>
          <a:p>
            <a:pPr marL="0" marR="0">
              <a:lnSpc>
                <a:spcPts val="1661"/>
              </a:lnSpc>
              <a:spcBef>
                <a:spcPts val="638"/>
              </a:spcBef>
              <a:spcAft>
                <a:spcPts val="0"/>
              </a:spcAft>
            </a:pPr>
            <a:r>
              <a:rPr dirty="0" sz="1600">
                <a:solidFill>
                  <a:srgbClr val="0070c0"/>
                </a:solidFill>
                <a:latin typeface="SBKHOJ+MicrosoftYaHei-Bold"/>
                <a:cs typeface="SBKHOJ+MicrosoftYaHei-Bold"/>
              </a:rPr>
              <a:t>为0.75%；</a:t>
            </a:r>
          </a:p>
        </p:txBody>
      </p:sp>
      <p:sp>
        <p:nvSpPr>
          <p:cNvPr id="12" name="object 12"/>
          <p:cNvSpPr txBox="1"/>
          <p:nvPr/>
        </p:nvSpPr>
        <p:spPr>
          <a:xfrm>
            <a:off x="6134608" y="4588458"/>
            <a:ext cx="1174849"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ffffff"/>
                </a:solidFill>
                <a:latin typeface="SBKHOJ+MicrosoftYaHei-Bold"/>
                <a:cs typeface="SBKHOJ+MicrosoftYaHei-Bold"/>
              </a:rPr>
              <a:t>计提比例/</a:t>
            </a:r>
          </a:p>
        </p:txBody>
      </p:sp>
      <p:sp>
        <p:nvSpPr>
          <p:cNvPr id="13" name="object 13"/>
          <p:cNvSpPr txBox="1"/>
          <p:nvPr/>
        </p:nvSpPr>
        <p:spPr>
          <a:xfrm>
            <a:off x="7628128" y="4715458"/>
            <a:ext cx="506238"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70c0"/>
                </a:solidFill>
                <a:latin typeface="SBKHOJ+MicrosoftYaHei-Bold"/>
                <a:cs typeface="SBKHOJ+MicrosoftYaHei-Bold"/>
              </a:rPr>
              <a:t>1%</a:t>
            </a:r>
          </a:p>
        </p:txBody>
      </p:sp>
      <p:sp>
        <p:nvSpPr>
          <p:cNvPr id="14" name="object 14"/>
          <p:cNvSpPr txBox="1"/>
          <p:nvPr/>
        </p:nvSpPr>
        <p:spPr>
          <a:xfrm>
            <a:off x="6417183" y="4842458"/>
            <a:ext cx="609600"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ffffff"/>
                </a:solidFill>
                <a:latin typeface="SBKHOJ+MicrosoftYaHei-Bold"/>
                <a:cs typeface="SBKHOJ+MicrosoftYaHei-Bold"/>
              </a:rPr>
              <a:t>金额</a:t>
            </a:r>
          </a:p>
        </p:txBody>
      </p:sp>
      <p:sp>
        <p:nvSpPr>
          <p:cNvPr id="15" name="object 15"/>
          <p:cNvSpPr txBox="1"/>
          <p:nvPr/>
        </p:nvSpPr>
        <p:spPr>
          <a:xfrm>
            <a:off x="8437753" y="5042708"/>
            <a:ext cx="3653155" cy="833371"/>
          </a:xfrm>
          <a:prstGeom prst="rect">
            <a:avLst/>
          </a:prstGeom>
        </p:spPr>
        <p:txBody>
          <a:bodyPr wrap="square" lIns="0" tIns="0" rIns="0" bIns="0" rtlCol="0" vert="horz">
            <a:spAutoFit/>
          </a:bodyPr>
          <a:lstStyle/>
          <a:p>
            <a:pPr marL="0" marR="0">
              <a:lnSpc>
                <a:spcPts val="1661"/>
              </a:lnSpc>
              <a:spcBef>
                <a:spcPts val="0"/>
              </a:spcBef>
              <a:spcAft>
                <a:spcPts val="0"/>
              </a:spcAft>
            </a:pPr>
            <a:r>
              <a:rPr dirty="0" sz="1600">
                <a:solidFill>
                  <a:srgbClr val="0070c0"/>
                </a:solidFill>
                <a:latin typeface="SBKHOJ+MicrosoftYaHei-Bold"/>
                <a:cs typeface="SBKHOJ+MicrosoftYaHei-Bold"/>
              </a:rPr>
              <a:t>（三）超过1000万元的部分为0.5%；</a:t>
            </a:r>
          </a:p>
          <a:p>
            <a:pPr marL="0" marR="0">
              <a:lnSpc>
                <a:spcPts val="1661"/>
              </a:lnSpc>
              <a:spcBef>
                <a:spcPts val="638"/>
              </a:spcBef>
              <a:spcAft>
                <a:spcPts val="0"/>
              </a:spcAft>
            </a:pPr>
            <a:r>
              <a:rPr dirty="0" sz="1600">
                <a:solidFill>
                  <a:srgbClr val="0070c0"/>
                </a:solidFill>
                <a:latin typeface="SBKHOJ+MicrosoftYaHei-Bold"/>
                <a:cs typeface="SBKHOJ+MicrosoftYaHei-Bold"/>
              </a:rPr>
              <a:t>单项项目风险基金计提总额不超过30万</a:t>
            </a:r>
          </a:p>
          <a:p>
            <a:pPr marL="0" marR="0">
              <a:lnSpc>
                <a:spcPts val="1661"/>
              </a:lnSpc>
              <a:spcBef>
                <a:spcPts val="638"/>
              </a:spcBef>
              <a:spcAft>
                <a:spcPts val="0"/>
              </a:spcAft>
            </a:pPr>
            <a:r>
              <a:rPr dirty="0" sz="1600">
                <a:solidFill>
                  <a:srgbClr val="0070c0"/>
                </a:solidFill>
                <a:latin typeface="SBKHOJ+MicrosoftYaHei-Bold"/>
                <a:cs typeface="SBKHOJ+MicrosoftYaHei-Bold"/>
              </a:rPr>
              <a:t>元。</a:t>
            </a:r>
          </a:p>
        </p:txBody>
      </p:sp>
      <p:sp>
        <p:nvSpPr>
          <p:cNvPr id="16" name="object 16"/>
          <p:cNvSpPr txBox="1"/>
          <p:nvPr/>
        </p:nvSpPr>
        <p:spPr>
          <a:xfrm>
            <a:off x="11724640" y="6564235"/>
            <a:ext cx="406672"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15</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86861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四、科研项目外协（外购）合同管理实施细则修订内容</a:t>
            </a:r>
          </a:p>
        </p:txBody>
      </p:sp>
      <p:sp>
        <p:nvSpPr>
          <p:cNvPr id="4" name="object 4"/>
          <p:cNvSpPr txBox="1"/>
          <p:nvPr/>
        </p:nvSpPr>
        <p:spPr>
          <a:xfrm>
            <a:off x="517055" y="1091649"/>
            <a:ext cx="7520305"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WHBLCB+Wingdings-Regular"/>
                <a:cs typeface="WHBLCB+Wingdings-Regular"/>
              </a:rPr>
              <a:t>Ø</a:t>
            </a:r>
            <a:r>
              <a:rPr dirty="0" sz="2400" spc="307">
                <a:solidFill>
                  <a:srgbClr val="808080"/>
                </a:solidFill>
                <a:latin typeface="Times New Roman"/>
                <a:cs typeface="Times New Roman"/>
              </a:rPr>
              <a:t> </a:t>
            </a:r>
            <a:r>
              <a:rPr dirty="0" sz="2400">
                <a:solidFill>
                  <a:srgbClr val="808080"/>
                </a:solidFill>
                <a:latin typeface="SBKHOJ+MicrosoftYaHei-Bold"/>
                <a:cs typeface="SBKHOJ+MicrosoftYaHei-Bold"/>
              </a:rPr>
              <a:t>修订要点一：明确了科研外协和科研外购活动的范围</a:t>
            </a:r>
          </a:p>
        </p:txBody>
      </p:sp>
      <p:sp>
        <p:nvSpPr>
          <p:cNvPr id="5" name="object 5"/>
          <p:cNvSpPr txBox="1"/>
          <p:nvPr/>
        </p:nvSpPr>
        <p:spPr>
          <a:xfrm>
            <a:off x="874560" y="1897176"/>
            <a:ext cx="5638800"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2060"/>
                </a:solidFill>
                <a:latin typeface="SBKHOJ+MicrosoftYaHei-Bold"/>
                <a:cs typeface="SBKHOJ+MicrosoftYaHei-Bold"/>
              </a:rPr>
              <a:t>科研外协：</a:t>
            </a:r>
            <a:r>
              <a:rPr dirty="0" sz="1800">
                <a:solidFill>
                  <a:srgbClr val="c00000"/>
                </a:solidFill>
                <a:latin typeface="SBKHOJ+MicrosoftYaHei-Bold"/>
                <a:cs typeface="SBKHOJ+MicrosoftYaHei-Bold"/>
              </a:rPr>
              <a:t>对外委托测试</a:t>
            </a:r>
            <a:r>
              <a:rPr dirty="0" sz="1800">
                <a:solidFill>
                  <a:srgbClr val="002060"/>
                </a:solidFill>
                <a:latin typeface="SBKHOJ+MicrosoftYaHei-Bold"/>
                <a:cs typeface="SBKHOJ+MicrosoftYaHei-Bold"/>
              </a:rPr>
              <a:t>、</a:t>
            </a:r>
            <a:r>
              <a:rPr dirty="0" sz="1800">
                <a:solidFill>
                  <a:srgbClr val="c00000"/>
                </a:solidFill>
                <a:latin typeface="SBKHOJ+MicrosoftYaHei-Bold"/>
                <a:cs typeface="SBKHOJ+MicrosoftYaHei-Bold"/>
              </a:rPr>
              <a:t>实验</a:t>
            </a:r>
            <a:r>
              <a:rPr dirty="0" sz="1800">
                <a:solidFill>
                  <a:srgbClr val="002060"/>
                </a:solidFill>
                <a:latin typeface="SBKHOJ+MicrosoftYaHei-Bold"/>
                <a:cs typeface="SBKHOJ+MicrosoftYaHei-Bold"/>
              </a:rPr>
              <a:t>、</a:t>
            </a:r>
            <a:r>
              <a:rPr dirty="0" sz="1800">
                <a:solidFill>
                  <a:srgbClr val="c00000"/>
                </a:solidFill>
                <a:latin typeface="SBKHOJ+MicrosoftYaHei-Bold"/>
                <a:cs typeface="SBKHOJ+MicrosoftYaHei-Bold"/>
              </a:rPr>
              <a:t>加工</a:t>
            </a:r>
            <a:r>
              <a:rPr dirty="0" sz="1800">
                <a:solidFill>
                  <a:srgbClr val="002060"/>
                </a:solidFill>
                <a:latin typeface="SBKHOJ+MicrosoftYaHei-Bold"/>
                <a:cs typeface="SBKHOJ+MicrosoftYaHei-Bold"/>
              </a:rPr>
              <a:t>、</a:t>
            </a:r>
            <a:r>
              <a:rPr dirty="0" sz="1800">
                <a:solidFill>
                  <a:srgbClr val="c00000"/>
                </a:solidFill>
                <a:latin typeface="SBKHOJ+MicrosoftYaHei-Bold"/>
                <a:cs typeface="SBKHOJ+MicrosoftYaHei-Bold"/>
              </a:rPr>
              <a:t>专著出版</a:t>
            </a:r>
            <a:r>
              <a:rPr dirty="0" sz="1800">
                <a:solidFill>
                  <a:srgbClr val="002060"/>
                </a:solidFill>
                <a:latin typeface="SBKHOJ+MicrosoftYaHei-Bold"/>
                <a:cs typeface="SBKHOJ+MicrosoftYaHei-Bold"/>
              </a:rPr>
              <a:t>等；</a:t>
            </a:r>
          </a:p>
        </p:txBody>
      </p:sp>
      <p:sp>
        <p:nvSpPr>
          <p:cNvPr id="6" name="object 6"/>
          <p:cNvSpPr txBox="1"/>
          <p:nvPr/>
        </p:nvSpPr>
        <p:spPr>
          <a:xfrm>
            <a:off x="874560" y="2308656"/>
            <a:ext cx="7696200"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2060"/>
                </a:solidFill>
                <a:latin typeface="SBKHOJ+MicrosoftYaHei-Bold"/>
                <a:cs typeface="SBKHOJ+MicrosoftYaHei-Bold"/>
              </a:rPr>
              <a:t>科研外购：</a:t>
            </a:r>
            <a:r>
              <a:rPr dirty="0" sz="1800">
                <a:solidFill>
                  <a:srgbClr val="c00000"/>
                </a:solidFill>
                <a:latin typeface="SBKHOJ+MicrosoftYaHei-Bold"/>
                <a:cs typeface="SBKHOJ+MicrosoftYaHei-Bold"/>
              </a:rPr>
              <a:t>购置</a:t>
            </a:r>
            <a:r>
              <a:rPr dirty="0" sz="1800">
                <a:solidFill>
                  <a:srgbClr val="002060"/>
                </a:solidFill>
                <a:latin typeface="SBKHOJ+MicrosoftYaHei-Bold"/>
                <a:cs typeface="SBKHOJ+MicrosoftYaHei-Bold"/>
              </a:rPr>
              <a:t>、</a:t>
            </a:r>
            <a:r>
              <a:rPr dirty="0" sz="1800">
                <a:solidFill>
                  <a:srgbClr val="c00000"/>
                </a:solidFill>
                <a:latin typeface="SBKHOJ+MicrosoftYaHei-Bold"/>
                <a:cs typeface="SBKHOJ+MicrosoftYaHei-Bold"/>
              </a:rPr>
              <a:t>租赁</a:t>
            </a:r>
            <a:r>
              <a:rPr dirty="0" sz="1800">
                <a:solidFill>
                  <a:srgbClr val="002060"/>
                </a:solidFill>
                <a:latin typeface="SBKHOJ+MicrosoftYaHei-Bold"/>
                <a:cs typeface="SBKHOJ+MicrosoftYaHei-Bold"/>
              </a:rPr>
              <a:t>、</a:t>
            </a:r>
            <a:r>
              <a:rPr dirty="0" sz="1800">
                <a:solidFill>
                  <a:srgbClr val="c00000"/>
                </a:solidFill>
                <a:latin typeface="SBKHOJ+MicrosoftYaHei-Bold"/>
                <a:cs typeface="SBKHOJ+MicrosoftYaHei-Bold"/>
              </a:rPr>
              <a:t>试制科研设备</a:t>
            </a:r>
            <a:r>
              <a:rPr dirty="0" sz="1800">
                <a:solidFill>
                  <a:srgbClr val="002060"/>
                </a:solidFill>
                <a:latin typeface="SBKHOJ+MicrosoftYaHei-Bold"/>
                <a:cs typeface="SBKHOJ+MicrosoftYaHei-Bold"/>
              </a:rPr>
              <a:t>，</a:t>
            </a:r>
            <a:r>
              <a:rPr dirty="0" sz="1800">
                <a:solidFill>
                  <a:srgbClr val="c00000"/>
                </a:solidFill>
                <a:latin typeface="SBKHOJ+MicrosoftYaHei-Bold"/>
                <a:cs typeface="SBKHOJ+MicrosoftYaHei-Bold"/>
              </a:rPr>
              <a:t>购置试验材料</a:t>
            </a:r>
            <a:r>
              <a:rPr dirty="0" sz="1800">
                <a:solidFill>
                  <a:srgbClr val="002060"/>
                </a:solidFill>
                <a:latin typeface="SBKHOJ+MicrosoftYaHei-Bold"/>
                <a:cs typeface="SBKHOJ+MicrosoftYaHei-Bold"/>
              </a:rPr>
              <a:t>和</a:t>
            </a:r>
            <a:r>
              <a:rPr dirty="0" sz="1800">
                <a:solidFill>
                  <a:srgbClr val="c00000"/>
                </a:solidFill>
                <a:latin typeface="SBKHOJ+MicrosoftYaHei-Bold"/>
                <a:cs typeface="SBKHOJ+MicrosoftYaHei-Bold"/>
              </a:rPr>
              <a:t>租赁运营车辆</a:t>
            </a:r>
            <a:r>
              <a:rPr dirty="0" sz="1800">
                <a:solidFill>
                  <a:srgbClr val="002060"/>
                </a:solidFill>
                <a:latin typeface="SBKHOJ+MicrosoftYaHei-Bold"/>
                <a:cs typeface="SBKHOJ+MicrosoftYaHei-Bold"/>
              </a:rPr>
              <a:t>等。</a:t>
            </a:r>
          </a:p>
        </p:txBody>
      </p:sp>
      <p:sp>
        <p:nvSpPr>
          <p:cNvPr id="7" name="object 7"/>
          <p:cNvSpPr txBox="1"/>
          <p:nvPr/>
        </p:nvSpPr>
        <p:spPr>
          <a:xfrm>
            <a:off x="517055" y="2981409"/>
            <a:ext cx="62865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WHBLCB+Wingdings-Regular"/>
                <a:cs typeface="WHBLCB+Wingdings-Regular"/>
              </a:rPr>
              <a:t>Ø</a:t>
            </a:r>
            <a:r>
              <a:rPr dirty="0" sz="2400" spc="192">
                <a:solidFill>
                  <a:srgbClr val="808080"/>
                </a:solidFill>
                <a:latin typeface="Times New Roman"/>
                <a:cs typeface="Times New Roman"/>
              </a:rPr>
              <a:t> </a:t>
            </a:r>
            <a:r>
              <a:rPr dirty="0" sz="2400">
                <a:solidFill>
                  <a:srgbClr val="808080"/>
                </a:solidFill>
                <a:latin typeface="SBKHOJ+MicrosoftYaHei-Bold"/>
                <a:cs typeface="SBKHOJ+MicrosoftYaHei-Bold"/>
              </a:rPr>
              <a:t>修订要点二：优化办事流程、减少填表事项</a:t>
            </a:r>
          </a:p>
        </p:txBody>
      </p:sp>
      <p:sp>
        <p:nvSpPr>
          <p:cNvPr id="8" name="object 8"/>
          <p:cNvSpPr txBox="1"/>
          <p:nvPr/>
        </p:nvSpPr>
        <p:spPr>
          <a:xfrm>
            <a:off x="517055" y="3699941"/>
            <a:ext cx="11025504" cy="605229"/>
          </a:xfrm>
          <a:prstGeom prst="rect">
            <a:avLst/>
          </a:prstGeom>
        </p:spPr>
        <p:txBody>
          <a:bodyPr wrap="square" lIns="0" tIns="0" rIns="0" bIns="0" rtlCol="0" vert="horz">
            <a:spAutoFit/>
          </a:bodyPr>
          <a:lstStyle/>
          <a:p>
            <a:pPr marL="357504" marR="0">
              <a:lnSpc>
                <a:spcPts val="1875"/>
              </a:lnSpc>
              <a:spcBef>
                <a:spcPts val="0"/>
              </a:spcBef>
              <a:spcAft>
                <a:spcPts val="0"/>
              </a:spcAft>
            </a:pPr>
            <a:r>
              <a:rPr dirty="0" sz="1800">
                <a:solidFill>
                  <a:srgbClr val="002060"/>
                </a:solidFill>
                <a:latin typeface="SBKHOJ+MicrosoftYaHei-Bold"/>
                <a:cs typeface="SBKHOJ+MicrosoftYaHei-Bold"/>
              </a:rPr>
              <a:t>以采购招标管理平台出具的</a:t>
            </a:r>
            <a:r>
              <a:rPr dirty="0" sz="1800">
                <a:solidFill>
                  <a:srgbClr val="c00000"/>
                </a:solidFill>
                <a:latin typeface="SBKHOJ+MicrosoftYaHei-Bold"/>
                <a:cs typeface="SBKHOJ+MicrosoftYaHei-Bold"/>
              </a:rPr>
              <a:t>“成交通知单”</a:t>
            </a:r>
            <a:r>
              <a:rPr dirty="0" sz="1800">
                <a:solidFill>
                  <a:srgbClr val="002060"/>
                </a:solidFill>
                <a:latin typeface="SBKHOJ+MicrosoftYaHei-Bold"/>
                <a:cs typeface="SBKHOJ+MicrosoftYaHei-Bold"/>
              </a:rPr>
              <a:t>作为合同签订凭证，</a:t>
            </a:r>
            <a:r>
              <a:rPr dirty="0" sz="1800">
                <a:solidFill>
                  <a:srgbClr val="c00000"/>
                </a:solidFill>
                <a:latin typeface="SBKHOJ+MicrosoftYaHei-Bold"/>
                <a:cs typeface="SBKHOJ+MicrosoftYaHei-Bold"/>
              </a:rPr>
              <a:t>废除原有洽谈记录表和部分谈判记录表</a:t>
            </a:r>
            <a:r>
              <a:rPr dirty="0" sz="1800">
                <a:solidFill>
                  <a:srgbClr val="002060"/>
                </a:solidFill>
                <a:latin typeface="SBKHOJ+MicrosoftYaHei-Bold"/>
                <a:cs typeface="SBKHOJ+MicrosoftYaHei-Bold"/>
              </a:rPr>
              <a:t>，</a:t>
            </a:r>
          </a:p>
          <a:p>
            <a:pPr marL="0" marR="0">
              <a:lnSpc>
                <a:spcPts val="1875"/>
              </a:lnSpc>
              <a:spcBef>
                <a:spcPts val="714"/>
              </a:spcBef>
              <a:spcAft>
                <a:spcPts val="0"/>
              </a:spcAft>
            </a:pPr>
            <a:r>
              <a:rPr dirty="0" sz="1800">
                <a:solidFill>
                  <a:srgbClr val="c00000"/>
                </a:solidFill>
                <a:latin typeface="SBKHOJ+MicrosoftYaHei-Bold"/>
                <a:cs typeface="SBKHOJ+MicrosoftYaHei-Bold"/>
              </a:rPr>
              <a:t>优化科研项目租车申请表</a:t>
            </a:r>
            <a:r>
              <a:rPr dirty="0" sz="1800">
                <a:solidFill>
                  <a:srgbClr val="002060"/>
                </a:solidFill>
                <a:latin typeface="SBKHOJ+MicrosoftYaHei-Bold"/>
                <a:cs typeface="SBKHOJ+MicrosoftYaHei-Bold"/>
              </a:rPr>
              <a:t>。</a:t>
            </a:r>
          </a:p>
        </p:txBody>
      </p:sp>
      <p:sp>
        <p:nvSpPr>
          <p:cNvPr id="9" name="object 9"/>
          <p:cNvSpPr txBox="1"/>
          <p:nvPr/>
        </p:nvSpPr>
        <p:spPr>
          <a:xfrm>
            <a:off x="517055" y="4687654"/>
            <a:ext cx="62865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WHBLCB+Wingdings-Regular"/>
                <a:cs typeface="WHBLCB+Wingdings-Regular"/>
              </a:rPr>
              <a:t>Ø</a:t>
            </a:r>
            <a:r>
              <a:rPr dirty="0" sz="2400" spc="192">
                <a:solidFill>
                  <a:srgbClr val="808080"/>
                </a:solidFill>
                <a:latin typeface="Times New Roman"/>
                <a:cs typeface="Times New Roman"/>
              </a:rPr>
              <a:t> </a:t>
            </a:r>
            <a:r>
              <a:rPr dirty="0" sz="2400">
                <a:solidFill>
                  <a:srgbClr val="808080"/>
                </a:solidFill>
                <a:latin typeface="SBKHOJ+MicrosoftYaHei-Bold"/>
                <a:cs typeface="SBKHOJ+MicrosoftYaHei-Bold"/>
              </a:rPr>
              <a:t>修订要点三：调整合同签批流程和审批权限</a:t>
            </a:r>
          </a:p>
        </p:txBody>
      </p:sp>
      <p:sp>
        <p:nvSpPr>
          <p:cNvPr id="10" name="object 10"/>
          <p:cNvSpPr txBox="1"/>
          <p:nvPr/>
        </p:nvSpPr>
        <p:spPr>
          <a:xfrm>
            <a:off x="517055" y="5406186"/>
            <a:ext cx="11025504" cy="605229"/>
          </a:xfrm>
          <a:prstGeom prst="rect">
            <a:avLst/>
          </a:prstGeom>
        </p:spPr>
        <p:txBody>
          <a:bodyPr wrap="square" lIns="0" tIns="0" rIns="0" bIns="0" rtlCol="0" vert="horz">
            <a:spAutoFit/>
          </a:bodyPr>
          <a:lstStyle/>
          <a:p>
            <a:pPr marL="357504" marR="0">
              <a:lnSpc>
                <a:spcPts val="1875"/>
              </a:lnSpc>
              <a:spcBef>
                <a:spcPts val="0"/>
              </a:spcBef>
              <a:spcAft>
                <a:spcPts val="0"/>
              </a:spcAft>
            </a:pPr>
            <a:r>
              <a:rPr dirty="0" sz="1800">
                <a:solidFill>
                  <a:srgbClr val="002060"/>
                </a:solidFill>
                <a:latin typeface="SBKHOJ+MicrosoftYaHei-Bold"/>
                <a:cs typeface="SBKHOJ+MicrosoftYaHei-Bold"/>
              </a:rPr>
              <a:t>根据“放管服”要求，提高科研人员自主权，审计处不再参与外协（外购）合同的审批；</a:t>
            </a:r>
            <a:r>
              <a:rPr dirty="0" sz="1800">
                <a:solidFill>
                  <a:srgbClr val="c00000"/>
                </a:solidFill>
                <a:latin typeface="SBKHOJ+MicrosoftYaHei-Bold"/>
                <a:cs typeface="SBKHOJ+MicrosoftYaHei-Bold"/>
              </a:rPr>
              <a:t>法治与法务办公</a:t>
            </a:r>
          </a:p>
          <a:p>
            <a:pPr marL="0" marR="0">
              <a:lnSpc>
                <a:spcPts val="1875"/>
              </a:lnSpc>
              <a:spcBef>
                <a:spcPts val="714"/>
              </a:spcBef>
              <a:spcAft>
                <a:spcPts val="0"/>
              </a:spcAft>
            </a:pPr>
            <a:r>
              <a:rPr dirty="0" sz="1800">
                <a:solidFill>
                  <a:srgbClr val="c00000"/>
                </a:solidFill>
                <a:latin typeface="SBKHOJ+MicrosoftYaHei-Bold"/>
                <a:cs typeface="SBKHOJ+MicrosoftYaHei-Bold"/>
              </a:rPr>
              <a:t>室审核合同的限额</a:t>
            </a:r>
            <a:r>
              <a:rPr dirty="0" sz="1800">
                <a:solidFill>
                  <a:srgbClr val="002060"/>
                </a:solidFill>
                <a:latin typeface="SBKHOJ+MicrosoftYaHei-Bold"/>
                <a:cs typeface="SBKHOJ+MicrosoftYaHei-Bold"/>
              </a:rPr>
              <a:t>由“≥50万元”</a:t>
            </a:r>
            <a:r>
              <a:rPr dirty="0" sz="1800">
                <a:solidFill>
                  <a:srgbClr val="c00000"/>
                </a:solidFill>
                <a:latin typeface="SBKHOJ+MicrosoftYaHei-Bold"/>
                <a:cs typeface="SBKHOJ+MicrosoftYaHei-Bold"/>
              </a:rPr>
              <a:t>调整为“≥100万元”</a:t>
            </a:r>
            <a:r>
              <a:rPr dirty="0" sz="1800">
                <a:solidFill>
                  <a:srgbClr val="002060"/>
                </a:solidFill>
                <a:latin typeface="SBKHOJ+MicrosoftYaHei-Bold"/>
                <a:cs typeface="SBKHOJ+MicrosoftYaHei-Bold"/>
              </a:rPr>
              <a:t>。</a:t>
            </a:r>
          </a:p>
        </p:txBody>
      </p:sp>
      <p:sp>
        <p:nvSpPr>
          <p:cNvPr id="11" name="object 11"/>
          <p:cNvSpPr txBox="1"/>
          <p:nvPr/>
        </p:nvSpPr>
        <p:spPr>
          <a:xfrm>
            <a:off x="11724640" y="6564235"/>
            <a:ext cx="406672"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16</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86861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四、科研项目外协（外购）合同管理实施细则修订内容</a:t>
            </a:r>
          </a:p>
        </p:txBody>
      </p:sp>
      <p:sp>
        <p:nvSpPr>
          <p:cNvPr id="4" name="object 4"/>
          <p:cNvSpPr txBox="1"/>
          <p:nvPr/>
        </p:nvSpPr>
        <p:spPr>
          <a:xfrm>
            <a:off x="517055" y="1000209"/>
            <a:ext cx="41529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WHBLCB+Wingdings-Regular"/>
                <a:cs typeface="WHBLCB+Wingdings-Regular"/>
              </a:rPr>
              <a:t>Ø</a:t>
            </a:r>
            <a:r>
              <a:rPr dirty="0" sz="2400" spc="192">
                <a:solidFill>
                  <a:srgbClr val="808080"/>
                </a:solidFill>
                <a:latin typeface="Times New Roman"/>
                <a:cs typeface="Times New Roman"/>
              </a:rPr>
              <a:t> </a:t>
            </a:r>
            <a:r>
              <a:rPr dirty="0" sz="2400">
                <a:solidFill>
                  <a:srgbClr val="808080"/>
                </a:solidFill>
                <a:latin typeface="SBKHOJ+MicrosoftYaHei-Bold"/>
                <a:cs typeface="SBKHOJ+MicrosoftYaHei-Bold"/>
              </a:rPr>
              <a:t>修订要点四：明确管理职责</a:t>
            </a:r>
          </a:p>
        </p:txBody>
      </p:sp>
      <p:sp>
        <p:nvSpPr>
          <p:cNvPr id="5" name="object 5"/>
          <p:cNvSpPr txBox="1"/>
          <p:nvPr/>
        </p:nvSpPr>
        <p:spPr>
          <a:xfrm>
            <a:off x="517055" y="1566341"/>
            <a:ext cx="11254105" cy="605228"/>
          </a:xfrm>
          <a:prstGeom prst="rect">
            <a:avLst/>
          </a:prstGeom>
        </p:spPr>
        <p:txBody>
          <a:bodyPr wrap="square" lIns="0" tIns="0" rIns="0" bIns="0" rtlCol="0" vert="horz">
            <a:spAutoFit/>
          </a:bodyPr>
          <a:lstStyle/>
          <a:p>
            <a:pPr marL="357504" marR="0">
              <a:lnSpc>
                <a:spcPts val="1875"/>
              </a:lnSpc>
              <a:spcBef>
                <a:spcPts val="0"/>
              </a:spcBef>
              <a:spcAft>
                <a:spcPts val="0"/>
              </a:spcAft>
            </a:pPr>
            <a:r>
              <a:rPr dirty="0" sz="1800">
                <a:solidFill>
                  <a:srgbClr val="c00000"/>
                </a:solidFill>
                <a:latin typeface="SBKHOJ+MicrosoftYaHei-Bold"/>
                <a:cs typeface="SBKHOJ+MicrosoftYaHei-Bold"/>
              </a:rPr>
              <a:t>合同承办部门为合同负责人所在学院（部）</a:t>
            </a:r>
            <a:r>
              <a:rPr dirty="0" sz="1800">
                <a:solidFill>
                  <a:srgbClr val="002060"/>
                </a:solidFill>
                <a:latin typeface="SBKHOJ+MicrosoftYaHei-Bold"/>
                <a:cs typeface="SBKHOJ+MicrosoftYaHei-Bold"/>
              </a:rPr>
              <a:t>，归口管理部门为科学研究院，相关职能部门包括计划财务处、</a:t>
            </a:r>
          </a:p>
          <a:p>
            <a:pPr marL="0" marR="0">
              <a:lnSpc>
                <a:spcPts val="1875"/>
              </a:lnSpc>
              <a:spcBef>
                <a:spcPts val="714"/>
              </a:spcBef>
              <a:spcAft>
                <a:spcPts val="0"/>
              </a:spcAft>
            </a:pPr>
            <a:r>
              <a:rPr dirty="0" sz="1800">
                <a:solidFill>
                  <a:srgbClr val="002060"/>
                </a:solidFill>
                <a:latin typeface="SBKHOJ+MicrosoftYaHei-Bold"/>
                <a:cs typeface="SBKHOJ+MicrosoftYaHei-Bold"/>
              </a:rPr>
              <a:t>法治与法务办公室，对合同会签部门职责作出修订。</a:t>
            </a:r>
          </a:p>
        </p:txBody>
      </p:sp>
      <p:sp>
        <p:nvSpPr>
          <p:cNvPr id="6" name="object 6"/>
          <p:cNvSpPr txBox="1"/>
          <p:nvPr/>
        </p:nvSpPr>
        <p:spPr>
          <a:xfrm>
            <a:off x="517055" y="2325454"/>
            <a:ext cx="50673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WHBLCB+Wingdings-Regular"/>
                <a:cs typeface="WHBLCB+Wingdings-Regular"/>
              </a:rPr>
              <a:t>Ø</a:t>
            </a:r>
            <a:r>
              <a:rPr dirty="0" sz="2400" spc="192">
                <a:solidFill>
                  <a:srgbClr val="808080"/>
                </a:solidFill>
                <a:latin typeface="Times New Roman"/>
                <a:cs typeface="Times New Roman"/>
              </a:rPr>
              <a:t> </a:t>
            </a:r>
            <a:r>
              <a:rPr dirty="0" sz="2400">
                <a:solidFill>
                  <a:srgbClr val="808080"/>
                </a:solidFill>
                <a:latin typeface="SBKHOJ+MicrosoftYaHei-Bold"/>
                <a:cs typeface="SBKHOJ+MicrosoftYaHei-Bold"/>
              </a:rPr>
              <a:t>修订要点五：采购计划和预算要求</a:t>
            </a:r>
          </a:p>
        </p:txBody>
      </p:sp>
      <p:sp>
        <p:nvSpPr>
          <p:cNvPr id="7" name="object 7"/>
          <p:cNvSpPr txBox="1"/>
          <p:nvPr/>
        </p:nvSpPr>
        <p:spPr>
          <a:xfrm>
            <a:off x="874560" y="2739186"/>
            <a:ext cx="3124200"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2060"/>
                </a:solidFill>
                <a:latin typeface="SBKHOJ+MicrosoftYaHei-Bold"/>
                <a:cs typeface="SBKHOJ+MicrosoftYaHei-Bold"/>
              </a:rPr>
              <a:t>明确了采购方式及对应限额。</a:t>
            </a:r>
          </a:p>
        </p:txBody>
      </p:sp>
      <p:sp>
        <p:nvSpPr>
          <p:cNvPr id="8" name="object 8"/>
          <p:cNvSpPr txBox="1"/>
          <p:nvPr/>
        </p:nvSpPr>
        <p:spPr>
          <a:xfrm>
            <a:off x="1161897" y="3845339"/>
            <a:ext cx="558164" cy="493010"/>
          </a:xfrm>
          <a:prstGeom prst="rect">
            <a:avLst/>
          </a:prstGeom>
        </p:spPr>
        <p:txBody>
          <a:bodyPr wrap="square" lIns="0" tIns="0" rIns="0" bIns="0" rtlCol="0" vert="horz">
            <a:spAutoFit/>
          </a:bodyPr>
          <a:lstStyle/>
          <a:p>
            <a:pPr marL="0" marR="0">
              <a:lnSpc>
                <a:spcPts val="1661"/>
              </a:lnSpc>
              <a:spcBef>
                <a:spcPts val="0"/>
              </a:spcBef>
              <a:spcAft>
                <a:spcPts val="0"/>
              </a:spcAft>
            </a:pPr>
            <a:r>
              <a:rPr dirty="0" sz="1600">
                <a:solidFill>
                  <a:srgbClr val="ffffff"/>
                </a:solidFill>
                <a:latin typeface="SBKHOJ+MicrosoftYaHei-Bold"/>
                <a:cs typeface="SBKHOJ+MicrosoftYaHei-Bold"/>
              </a:rPr>
              <a:t>政府</a:t>
            </a:r>
          </a:p>
          <a:p>
            <a:pPr marL="0" marR="0">
              <a:lnSpc>
                <a:spcPts val="1661"/>
              </a:lnSpc>
              <a:spcBef>
                <a:spcPts val="208"/>
              </a:spcBef>
              <a:spcAft>
                <a:spcPts val="0"/>
              </a:spcAft>
            </a:pPr>
            <a:r>
              <a:rPr dirty="0" sz="1600">
                <a:solidFill>
                  <a:srgbClr val="ffffff"/>
                </a:solidFill>
                <a:latin typeface="SBKHOJ+MicrosoftYaHei-Bold"/>
                <a:cs typeface="SBKHOJ+MicrosoftYaHei-Bold"/>
              </a:rPr>
              <a:t>采购</a:t>
            </a:r>
          </a:p>
        </p:txBody>
      </p:sp>
      <p:sp>
        <p:nvSpPr>
          <p:cNvPr id="9" name="object 9"/>
          <p:cNvSpPr txBox="1"/>
          <p:nvPr/>
        </p:nvSpPr>
        <p:spPr>
          <a:xfrm>
            <a:off x="2842920" y="4496937"/>
            <a:ext cx="990600" cy="977719"/>
          </a:xfrm>
          <a:prstGeom prst="rect">
            <a:avLst/>
          </a:prstGeom>
        </p:spPr>
        <p:txBody>
          <a:bodyPr wrap="square" lIns="0" tIns="0" rIns="0" bIns="0" rtlCol="0" vert="horz">
            <a:spAutoFit/>
          </a:bodyPr>
          <a:lstStyle/>
          <a:p>
            <a:pPr marL="0" marR="0">
              <a:lnSpc>
                <a:spcPts val="3438"/>
              </a:lnSpc>
              <a:spcBef>
                <a:spcPts val="0"/>
              </a:spcBef>
              <a:spcAft>
                <a:spcPts val="0"/>
              </a:spcAft>
            </a:pPr>
            <a:r>
              <a:rPr dirty="0" sz="3300">
                <a:solidFill>
                  <a:srgbClr val="ffffff"/>
                </a:solidFill>
                <a:latin typeface="SBKHOJ+MicrosoftYaHei-Bold"/>
                <a:cs typeface="SBKHOJ+MicrosoftYaHei-Bold"/>
              </a:rPr>
              <a:t>科研</a:t>
            </a:r>
          </a:p>
          <a:p>
            <a:pPr marL="0" marR="0">
              <a:lnSpc>
                <a:spcPts val="3438"/>
              </a:lnSpc>
              <a:spcBef>
                <a:spcPts val="571"/>
              </a:spcBef>
              <a:spcAft>
                <a:spcPts val="0"/>
              </a:spcAft>
            </a:pPr>
            <a:r>
              <a:rPr dirty="0" sz="3300">
                <a:solidFill>
                  <a:srgbClr val="ffffff"/>
                </a:solidFill>
                <a:latin typeface="SBKHOJ+MicrosoftYaHei-Bold"/>
                <a:cs typeface="SBKHOJ+MicrosoftYaHei-Bold"/>
              </a:rPr>
              <a:t>采购</a:t>
            </a:r>
          </a:p>
        </p:txBody>
      </p:sp>
      <p:sp>
        <p:nvSpPr>
          <p:cNvPr id="10" name="object 10"/>
          <p:cNvSpPr txBox="1"/>
          <p:nvPr/>
        </p:nvSpPr>
        <p:spPr>
          <a:xfrm>
            <a:off x="1060297" y="5628762"/>
            <a:ext cx="761365" cy="493010"/>
          </a:xfrm>
          <a:prstGeom prst="rect">
            <a:avLst/>
          </a:prstGeom>
        </p:spPr>
        <p:txBody>
          <a:bodyPr wrap="square" lIns="0" tIns="0" rIns="0" bIns="0" rtlCol="0" vert="horz">
            <a:spAutoFit/>
          </a:bodyPr>
          <a:lstStyle/>
          <a:p>
            <a:pPr marL="0" marR="0">
              <a:lnSpc>
                <a:spcPts val="1661"/>
              </a:lnSpc>
              <a:spcBef>
                <a:spcPts val="0"/>
              </a:spcBef>
              <a:spcAft>
                <a:spcPts val="0"/>
              </a:spcAft>
            </a:pPr>
            <a:r>
              <a:rPr dirty="0" sz="1600">
                <a:solidFill>
                  <a:srgbClr val="ffffff"/>
                </a:solidFill>
                <a:latin typeface="SBKHOJ+MicrosoftYaHei-Bold"/>
                <a:cs typeface="SBKHOJ+MicrosoftYaHei-Bold"/>
              </a:rPr>
              <a:t>非政府</a:t>
            </a:r>
          </a:p>
          <a:p>
            <a:pPr marL="101600" marR="0">
              <a:lnSpc>
                <a:spcPts val="1661"/>
              </a:lnSpc>
              <a:spcBef>
                <a:spcPts val="208"/>
              </a:spcBef>
              <a:spcAft>
                <a:spcPts val="0"/>
              </a:spcAft>
            </a:pPr>
            <a:r>
              <a:rPr dirty="0" sz="1600">
                <a:solidFill>
                  <a:srgbClr val="ffffff"/>
                </a:solidFill>
                <a:latin typeface="SBKHOJ+MicrosoftYaHei-Bold"/>
                <a:cs typeface="SBKHOJ+MicrosoftYaHei-Bold"/>
              </a:rPr>
              <a:t>采购</a:t>
            </a:r>
          </a:p>
        </p:txBody>
      </p:sp>
      <p:sp>
        <p:nvSpPr>
          <p:cNvPr id="11" name="object 11"/>
          <p:cNvSpPr txBox="1"/>
          <p:nvPr/>
        </p:nvSpPr>
        <p:spPr>
          <a:xfrm>
            <a:off x="11724640" y="6564235"/>
            <a:ext cx="406672"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17</a:t>
            </a:r>
          </a:p>
        </p:txBody>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86861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四、科研项目外协（外购）合同管理实施细则修订内容</a:t>
            </a:r>
          </a:p>
        </p:txBody>
      </p:sp>
      <p:sp>
        <p:nvSpPr>
          <p:cNvPr id="4" name="object 4"/>
          <p:cNvSpPr txBox="1"/>
          <p:nvPr/>
        </p:nvSpPr>
        <p:spPr>
          <a:xfrm>
            <a:off x="517055" y="1091649"/>
            <a:ext cx="10451464"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WHBLCB+Wingdings-Regular"/>
                <a:cs typeface="WHBLCB+Wingdings-Regular"/>
              </a:rPr>
              <a:t>Ø</a:t>
            </a:r>
            <a:r>
              <a:rPr dirty="0" sz="2400" spc="307">
                <a:solidFill>
                  <a:srgbClr val="808080"/>
                </a:solidFill>
                <a:latin typeface="Times New Roman"/>
                <a:cs typeface="Times New Roman"/>
              </a:rPr>
              <a:t> </a:t>
            </a:r>
            <a:r>
              <a:rPr dirty="0" sz="2400">
                <a:solidFill>
                  <a:srgbClr val="808080"/>
                </a:solidFill>
                <a:latin typeface="SBKHOJ+MicrosoftYaHei-Bold"/>
                <a:cs typeface="SBKHOJ+MicrosoftYaHei-Bold"/>
              </a:rPr>
              <a:t>修订要点六：超过3万元（含）的科研外协（外购）事项必须订立书面合同</a:t>
            </a:r>
          </a:p>
        </p:txBody>
      </p:sp>
      <p:sp>
        <p:nvSpPr>
          <p:cNvPr id="5" name="object 5"/>
          <p:cNvSpPr txBox="1"/>
          <p:nvPr/>
        </p:nvSpPr>
        <p:spPr>
          <a:xfrm>
            <a:off x="874560" y="1744776"/>
            <a:ext cx="10862332" cy="68777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2060"/>
                </a:solidFill>
                <a:latin typeface="SBKHOJ+MicrosoftYaHei-Bold"/>
                <a:cs typeface="SBKHOJ+MicrosoftYaHei-Bold"/>
              </a:rPr>
              <a:t>外协（外购）事项均应按采购管理办法事项履行采购程序方可签订合同。新增“科研外协（外购）活动金</a:t>
            </a:r>
          </a:p>
          <a:p>
            <a:pPr marL="0" marR="0">
              <a:lnSpc>
                <a:spcPts val="1875"/>
              </a:lnSpc>
              <a:spcBef>
                <a:spcPts val="1314"/>
              </a:spcBef>
              <a:spcAft>
                <a:spcPts val="0"/>
              </a:spcAft>
            </a:pPr>
            <a:r>
              <a:rPr dirty="0" sz="1800">
                <a:solidFill>
                  <a:srgbClr val="002060"/>
                </a:solidFill>
                <a:latin typeface="SBKHOJ+MicrosoftYaHei-Bold"/>
                <a:cs typeface="SBKHOJ+MicrosoftYaHei-Bold"/>
              </a:rPr>
              <a:t>额</a:t>
            </a:r>
            <a:r>
              <a:rPr dirty="0" sz="1800">
                <a:solidFill>
                  <a:srgbClr val="c00000"/>
                </a:solidFill>
                <a:latin typeface="SBKHOJ+MicrosoftYaHei-Bold"/>
                <a:cs typeface="SBKHOJ+MicrosoftYaHei-Bold"/>
              </a:rPr>
              <a:t>超过100万元（含）</a:t>
            </a:r>
            <a:r>
              <a:rPr dirty="0" sz="1800">
                <a:solidFill>
                  <a:srgbClr val="002060"/>
                </a:solidFill>
                <a:latin typeface="SBKHOJ+MicrosoftYaHei-Bold"/>
                <a:cs typeface="SBKHOJ+MicrosoftYaHei-Bold"/>
              </a:rPr>
              <a:t>的，应</a:t>
            </a:r>
            <a:r>
              <a:rPr dirty="0" sz="1800">
                <a:solidFill>
                  <a:srgbClr val="c00000"/>
                </a:solidFill>
                <a:latin typeface="SBKHOJ+MicrosoftYaHei-Bold"/>
                <a:cs typeface="SBKHOJ+MicrosoftYaHei-Bold"/>
              </a:rPr>
              <a:t>按照学校“三重一大”事项决策程序审议</a:t>
            </a:r>
            <a:r>
              <a:rPr dirty="0" sz="1800">
                <a:solidFill>
                  <a:srgbClr val="002060"/>
                </a:solidFill>
                <a:latin typeface="SBKHOJ+MicrosoftYaHei-Bold"/>
                <a:cs typeface="SBKHOJ+MicrosoftYaHei-Bold"/>
              </a:rPr>
              <a:t>同意后方可启动采购程序”的规定。</a:t>
            </a:r>
          </a:p>
        </p:txBody>
      </p:sp>
      <p:sp>
        <p:nvSpPr>
          <p:cNvPr id="6" name="object 6"/>
          <p:cNvSpPr txBox="1"/>
          <p:nvPr/>
        </p:nvSpPr>
        <p:spPr>
          <a:xfrm>
            <a:off x="11724640" y="6564235"/>
            <a:ext cx="406672"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18</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86861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四、科研项目外协（外购）合同管理实施细则修订内容</a:t>
            </a:r>
          </a:p>
        </p:txBody>
      </p:sp>
      <p:sp>
        <p:nvSpPr>
          <p:cNvPr id="4" name="object 4"/>
          <p:cNvSpPr txBox="1"/>
          <p:nvPr/>
        </p:nvSpPr>
        <p:spPr>
          <a:xfrm>
            <a:off x="433781" y="976676"/>
            <a:ext cx="53721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WHBLCB+Wingdings-Regular"/>
                <a:cs typeface="WHBLCB+Wingdings-Regular"/>
              </a:rPr>
              <a:t>Ø</a:t>
            </a:r>
            <a:r>
              <a:rPr dirty="0" sz="2400" spc="192">
                <a:solidFill>
                  <a:srgbClr val="808080"/>
                </a:solidFill>
                <a:latin typeface="Times New Roman"/>
                <a:cs typeface="Times New Roman"/>
              </a:rPr>
              <a:t> </a:t>
            </a:r>
            <a:r>
              <a:rPr dirty="0" sz="2400">
                <a:solidFill>
                  <a:srgbClr val="808080"/>
                </a:solidFill>
                <a:latin typeface="SBKHOJ+MicrosoftYaHei-Bold"/>
                <a:cs typeface="SBKHOJ+MicrosoftYaHei-Bold"/>
              </a:rPr>
              <a:t>修订要点七：规范外协（外购）行为</a:t>
            </a:r>
          </a:p>
        </p:txBody>
      </p:sp>
      <p:sp>
        <p:nvSpPr>
          <p:cNvPr id="5" name="object 5"/>
          <p:cNvSpPr txBox="1"/>
          <p:nvPr/>
        </p:nvSpPr>
        <p:spPr>
          <a:xfrm>
            <a:off x="433781" y="1542808"/>
            <a:ext cx="11482705" cy="605229"/>
          </a:xfrm>
          <a:prstGeom prst="rect">
            <a:avLst/>
          </a:prstGeom>
        </p:spPr>
        <p:txBody>
          <a:bodyPr wrap="square" lIns="0" tIns="0" rIns="0" bIns="0" rtlCol="0" vert="horz">
            <a:spAutoFit/>
          </a:bodyPr>
          <a:lstStyle/>
          <a:p>
            <a:pPr marL="357505" marR="0">
              <a:lnSpc>
                <a:spcPts val="1875"/>
              </a:lnSpc>
              <a:spcBef>
                <a:spcPts val="0"/>
              </a:spcBef>
              <a:spcAft>
                <a:spcPts val="0"/>
              </a:spcAft>
            </a:pPr>
            <a:r>
              <a:rPr dirty="0" sz="1800">
                <a:solidFill>
                  <a:srgbClr val="002060"/>
                </a:solidFill>
                <a:latin typeface="SBKHOJ+MicrosoftYaHei-Bold"/>
                <a:cs typeface="SBKHOJ+MicrosoftYaHei-Bold"/>
              </a:rPr>
              <a:t>落实财经专项检查整改要求，修订“不得”事项：</a:t>
            </a:r>
            <a:r>
              <a:rPr dirty="0" sz="1800">
                <a:solidFill>
                  <a:srgbClr val="c00000"/>
                </a:solidFill>
                <a:latin typeface="SBKHOJ+MicrosoftYaHei-Bold"/>
                <a:cs typeface="SBKHOJ+MicrosoftYaHei-Bold"/>
              </a:rPr>
              <a:t>不得签订虚假合同套取科研经费</a:t>
            </a:r>
            <a:r>
              <a:rPr dirty="0" sz="1800">
                <a:solidFill>
                  <a:srgbClr val="002060"/>
                </a:solidFill>
                <a:latin typeface="SBKHOJ+MicrosoftYaHei-Bold"/>
                <a:cs typeface="SBKHOJ+MicrosoftYaHei-Bold"/>
              </a:rPr>
              <a:t>；</a:t>
            </a:r>
            <a:r>
              <a:rPr dirty="0" sz="1800">
                <a:solidFill>
                  <a:srgbClr val="c00000"/>
                </a:solidFill>
                <a:latin typeface="SBKHOJ+MicrosoftYaHei-Bold"/>
                <a:cs typeface="SBKHOJ+MicrosoftYaHei-Bold"/>
              </a:rPr>
              <a:t>不得拆分合同规避审批</a:t>
            </a:r>
            <a:r>
              <a:rPr dirty="0" sz="1800">
                <a:solidFill>
                  <a:srgbClr val="002060"/>
                </a:solidFill>
                <a:latin typeface="SBKHOJ+MicrosoftYaHei-Bold"/>
                <a:cs typeface="SBKHOJ+MicrosoftYaHei-Bold"/>
              </a:rPr>
              <a:t>；</a:t>
            </a:r>
          </a:p>
          <a:p>
            <a:pPr marL="0" marR="0">
              <a:lnSpc>
                <a:spcPts val="1875"/>
              </a:lnSpc>
              <a:spcBef>
                <a:spcPts val="714"/>
              </a:spcBef>
              <a:spcAft>
                <a:spcPts val="0"/>
              </a:spcAft>
            </a:pPr>
            <a:r>
              <a:rPr dirty="0" sz="1800">
                <a:solidFill>
                  <a:srgbClr val="c00000"/>
                </a:solidFill>
                <a:latin typeface="SBKHOJ+MicrosoftYaHei-Bold"/>
                <a:cs typeface="SBKHOJ+MicrosoftYaHei-Bold"/>
              </a:rPr>
              <a:t>不得倒签合同</a:t>
            </a:r>
            <a:r>
              <a:rPr dirty="0" sz="1800">
                <a:solidFill>
                  <a:srgbClr val="002060"/>
                </a:solidFill>
                <a:latin typeface="SBKHOJ+MicrosoftYaHei-Bold"/>
                <a:cs typeface="SBKHOJ+MicrosoftYaHei-Bold"/>
              </a:rPr>
              <a:t>；</a:t>
            </a:r>
            <a:r>
              <a:rPr dirty="0" sz="1800">
                <a:solidFill>
                  <a:srgbClr val="c00000"/>
                </a:solidFill>
                <a:latin typeface="SBKHOJ+MicrosoftYaHei-Bold"/>
                <a:cs typeface="SBKHOJ+MicrosoftYaHei-Bold"/>
              </a:rPr>
              <a:t>不得存在关联交易</a:t>
            </a:r>
            <a:r>
              <a:rPr dirty="0" sz="1800">
                <a:solidFill>
                  <a:srgbClr val="002060"/>
                </a:solidFill>
                <a:latin typeface="SBKHOJ+MicrosoftYaHei-Bold"/>
                <a:cs typeface="SBKHOJ+MicrosoftYaHei-Bold"/>
              </a:rPr>
              <a:t>，如确需由相关人员协作或采购，</a:t>
            </a:r>
            <a:r>
              <a:rPr dirty="0" sz="1800">
                <a:solidFill>
                  <a:srgbClr val="c00000"/>
                </a:solidFill>
                <a:latin typeface="SBKHOJ+MicrosoftYaHei-Bold"/>
                <a:cs typeface="SBKHOJ+MicrosoftYaHei-Bold"/>
              </a:rPr>
              <a:t>应主动说明情况</a:t>
            </a:r>
            <a:r>
              <a:rPr dirty="0" sz="1800">
                <a:solidFill>
                  <a:srgbClr val="002060"/>
                </a:solidFill>
                <a:latin typeface="SBKHOJ+MicrosoftYaHei-Bold"/>
                <a:cs typeface="SBKHOJ+MicrosoftYaHei-Bold"/>
              </a:rPr>
              <a:t>。</a:t>
            </a:r>
          </a:p>
        </p:txBody>
      </p:sp>
      <p:sp>
        <p:nvSpPr>
          <p:cNvPr id="6" name="object 6"/>
          <p:cNvSpPr txBox="1"/>
          <p:nvPr/>
        </p:nvSpPr>
        <p:spPr>
          <a:xfrm>
            <a:off x="1645666" y="5765986"/>
            <a:ext cx="2590165" cy="249171"/>
          </a:xfrm>
          <a:prstGeom prst="rect">
            <a:avLst/>
          </a:prstGeom>
        </p:spPr>
        <p:txBody>
          <a:bodyPr wrap="square" lIns="0" tIns="0" rIns="0" bIns="0" rtlCol="0" vert="horz">
            <a:spAutoFit/>
          </a:bodyPr>
          <a:lstStyle/>
          <a:p>
            <a:pPr marL="0" marR="0">
              <a:lnSpc>
                <a:spcPts val="1661"/>
              </a:lnSpc>
              <a:spcBef>
                <a:spcPts val="0"/>
              </a:spcBef>
              <a:spcAft>
                <a:spcPts val="0"/>
              </a:spcAft>
            </a:pPr>
            <a:r>
              <a:rPr dirty="0" sz="1600">
                <a:solidFill>
                  <a:srgbClr val="002060"/>
                </a:solidFill>
                <a:latin typeface="SBKHOJ+MicrosoftYaHei-Bold"/>
                <a:cs typeface="SBKHOJ+MicrosoftYaHei-Bold"/>
              </a:rPr>
              <a:t>财务系统合同拆分预警模型</a:t>
            </a:r>
          </a:p>
        </p:txBody>
      </p:sp>
      <p:sp>
        <p:nvSpPr>
          <p:cNvPr id="7" name="object 7"/>
          <p:cNvSpPr txBox="1"/>
          <p:nvPr/>
        </p:nvSpPr>
        <p:spPr>
          <a:xfrm>
            <a:off x="7426172" y="5765986"/>
            <a:ext cx="2590165" cy="249171"/>
          </a:xfrm>
          <a:prstGeom prst="rect">
            <a:avLst/>
          </a:prstGeom>
        </p:spPr>
        <p:txBody>
          <a:bodyPr wrap="square" lIns="0" tIns="0" rIns="0" bIns="0" rtlCol="0" vert="horz">
            <a:spAutoFit/>
          </a:bodyPr>
          <a:lstStyle/>
          <a:p>
            <a:pPr marL="0" marR="0">
              <a:lnSpc>
                <a:spcPts val="1661"/>
              </a:lnSpc>
              <a:spcBef>
                <a:spcPts val="0"/>
              </a:spcBef>
              <a:spcAft>
                <a:spcPts val="0"/>
              </a:spcAft>
            </a:pPr>
            <a:r>
              <a:rPr dirty="0" sz="1600">
                <a:solidFill>
                  <a:srgbClr val="002060"/>
                </a:solidFill>
                <a:latin typeface="SBKHOJ+MicrosoftYaHei-Bold"/>
                <a:cs typeface="SBKHOJ+MicrosoftYaHei-Bold"/>
              </a:rPr>
              <a:t>科研系统合同拆分预警功能</a:t>
            </a:r>
          </a:p>
        </p:txBody>
      </p:sp>
      <p:sp>
        <p:nvSpPr>
          <p:cNvPr id="8" name="object 8"/>
          <p:cNvSpPr txBox="1"/>
          <p:nvPr/>
        </p:nvSpPr>
        <p:spPr>
          <a:xfrm>
            <a:off x="11724640" y="6564235"/>
            <a:ext cx="406672"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19</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862964"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目录</a:t>
            </a:r>
          </a:p>
        </p:txBody>
      </p:sp>
      <p:sp>
        <p:nvSpPr>
          <p:cNvPr id="4" name="object 4"/>
          <p:cNvSpPr txBox="1"/>
          <p:nvPr/>
        </p:nvSpPr>
        <p:spPr>
          <a:xfrm>
            <a:off x="3427704" y="2479035"/>
            <a:ext cx="5036819" cy="462227"/>
          </a:xfrm>
          <a:prstGeom prst="rect">
            <a:avLst/>
          </a:prstGeom>
        </p:spPr>
        <p:txBody>
          <a:bodyPr wrap="square" lIns="0" tIns="0" rIns="0" bIns="0" rtlCol="0" vert="horz">
            <a:spAutoFit/>
          </a:bodyPr>
          <a:lstStyle/>
          <a:p>
            <a:pPr marL="0" marR="0">
              <a:lnSpc>
                <a:spcPts val="3339"/>
              </a:lnSpc>
              <a:spcBef>
                <a:spcPts val="0"/>
              </a:spcBef>
              <a:spcAft>
                <a:spcPts val="0"/>
              </a:spcAft>
            </a:pPr>
            <a:r>
              <a:rPr dirty="0" sz="3200">
                <a:solidFill>
                  <a:srgbClr val="002060"/>
                </a:solidFill>
                <a:latin typeface="SBKHOJ+MicrosoftYaHei-Bold"/>
                <a:cs typeface="SBKHOJ+MicrosoftYaHei-Bold"/>
              </a:rPr>
              <a:t>一、科研项目管理制度宣贯</a:t>
            </a:r>
          </a:p>
        </p:txBody>
      </p:sp>
      <p:sp>
        <p:nvSpPr>
          <p:cNvPr id="5" name="object 5"/>
          <p:cNvSpPr txBox="1"/>
          <p:nvPr/>
        </p:nvSpPr>
        <p:spPr>
          <a:xfrm>
            <a:off x="3427704" y="3876034"/>
            <a:ext cx="6664959" cy="462227"/>
          </a:xfrm>
          <a:prstGeom prst="rect">
            <a:avLst/>
          </a:prstGeom>
        </p:spPr>
        <p:txBody>
          <a:bodyPr wrap="square" lIns="0" tIns="0" rIns="0" bIns="0" rtlCol="0" vert="horz">
            <a:spAutoFit/>
          </a:bodyPr>
          <a:lstStyle/>
          <a:p>
            <a:pPr marL="0" marR="0">
              <a:lnSpc>
                <a:spcPts val="3339"/>
              </a:lnSpc>
              <a:spcBef>
                <a:spcPts val="0"/>
              </a:spcBef>
              <a:spcAft>
                <a:spcPts val="0"/>
              </a:spcAft>
            </a:pPr>
            <a:r>
              <a:rPr dirty="0" sz="3200">
                <a:solidFill>
                  <a:srgbClr val="002060"/>
                </a:solidFill>
                <a:latin typeface="SBKHOJ+MicrosoftYaHei-Bold"/>
                <a:cs typeface="SBKHOJ+MicrosoftYaHei-Bold"/>
              </a:rPr>
              <a:t>二、科研经费执行失范行为案例总结</a:t>
            </a:r>
          </a:p>
        </p:txBody>
      </p:sp>
      <p:sp>
        <p:nvSpPr>
          <p:cNvPr id="6" name="object 6"/>
          <p:cNvSpPr txBox="1"/>
          <p:nvPr/>
        </p:nvSpPr>
        <p:spPr>
          <a:xfrm>
            <a:off x="11788140" y="6564235"/>
            <a:ext cx="279536"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2</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86861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四、科研项目外协（外购）合同管理实施细则修订内容</a:t>
            </a:r>
          </a:p>
        </p:txBody>
      </p:sp>
      <p:sp>
        <p:nvSpPr>
          <p:cNvPr id="4" name="object 4"/>
          <p:cNvSpPr txBox="1"/>
          <p:nvPr/>
        </p:nvSpPr>
        <p:spPr>
          <a:xfrm>
            <a:off x="433781" y="976676"/>
            <a:ext cx="56769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WHBLCB+Wingdings-Regular"/>
                <a:cs typeface="WHBLCB+Wingdings-Regular"/>
              </a:rPr>
              <a:t>Ø</a:t>
            </a:r>
            <a:r>
              <a:rPr dirty="0" sz="2400" spc="192">
                <a:solidFill>
                  <a:srgbClr val="808080"/>
                </a:solidFill>
                <a:latin typeface="Times New Roman"/>
                <a:cs typeface="Times New Roman"/>
              </a:rPr>
              <a:t> </a:t>
            </a:r>
            <a:r>
              <a:rPr dirty="0" sz="2400">
                <a:solidFill>
                  <a:srgbClr val="808080"/>
                </a:solidFill>
                <a:latin typeface="SBKHOJ+MicrosoftYaHei-Bold"/>
                <a:cs typeface="SBKHOJ+MicrosoftYaHei-Bold"/>
              </a:rPr>
              <a:t>修订要点八：合同变更规定与验收规定</a:t>
            </a:r>
          </a:p>
        </p:txBody>
      </p:sp>
      <p:sp>
        <p:nvSpPr>
          <p:cNvPr id="5" name="object 5"/>
          <p:cNvSpPr txBox="1"/>
          <p:nvPr/>
        </p:nvSpPr>
        <p:spPr>
          <a:xfrm>
            <a:off x="433781" y="1542808"/>
            <a:ext cx="11254105" cy="605229"/>
          </a:xfrm>
          <a:prstGeom prst="rect">
            <a:avLst/>
          </a:prstGeom>
        </p:spPr>
        <p:txBody>
          <a:bodyPr wrap="square" lIns="0" tIns="0" rIns="0" bIns="0" rtlCol="0" vert="horz">
            <a:spAutoFit/>
          </a:bodyPr>
          <a:lstStyle/>
          <a:p>
            <a:pPr marL="357505" marR="0">
              <a:lnSpc>
                <a:spcPts val="1875"/>
              </a:lnSpc>
              <a:spcBef>
                <a:spcPts val="0"/>
              </a:spcBef>
              <a:spcAft>
                <a:spcPts val="0"/>
              </a:spcAft>
            </a:pPr>
            <a:r>
              <a:rPr dirty="0" sz="1800">
                <a:solidFill>
                  <a:srgbClr val="002060"/>
                </a:solidFill>
                <a:latin typeface="SBKHOJ+MicrosoftYaHei-Bold"/>
                <a:cs typeface="SBKHOJ+MicrosoftYaHei-Bold"/>
              </a:rPr>
              <a:t>确需变更合同内容的，应按原审批流程会签审批；为保证合同按约履行、防止虚假合同套取科研经费，</a:t>
            </a:r>
            <a:r>
              <a:rPr dirty="0" sz="1800">
                <a:solidFill>
                  <a:srgbClr val="c00000"/>
                </a:solidFill>
                <a:latin typeface="SBKHOJ+MicrosoftYaHei-Bold"/>
                <a:cs typeface="SBKHOJ+MicrosoftYaHei-Bold"/>
              </a:rPr>
              <a:t>新增</a:t>
            </a:r>
          </a:p>
          <a:p>
            <a:pPr marL="0" marR="0">
              <a:lnSpc>
                <a:spcPts val="1875"/>
              </a:lnSpc>
              <a:spcBef>
                <a:spcPts val="714"/>
              </a:spcBef>
              <a:spcAft>
                <a:spcPts val="0"/>
              </a:spcAft>
            </a:pPr>
            <a:r>
              <a:rPr dirty="0" sz="1800">
                <a:solidFill>
                  <a:srgbClr val="c00000"/>
                </a:solidFill>
                <a:latin typeface="SBKHOJ+MicrosoftYaHei-Bold"/>
                <a:cs typeface="SBKHOJ+MicrosoftYaHei-Bold"/>
              </a:rPr>
              <a:t>外协（外购）合同验收条款</a:t>
            </a:r>
            <a:r>
              <a:rPr dirty="0" sz="1800">
                <a:solidFill>
                  <a:srgbClr val="002060"/>
                </a:solidFill>
                <a:latin typeface="SBKHOJ+MicrosoftYaHei-Bold"/>
                <a:cs typeface="SBKHOJ+MicrosoftYaHei-Bold"/>
              </a:rPr>
              <a:t>。</a:t>
            </a:r>
          </a:p>
        </p:txBody>
      </p:sp>
      <p:sp>
        <p:nvSpPr>
          <p:cNvPr id="6" name="object 6"/>
          <p:cNvSpPr txBox="1"/>
          <p:nvPr/>
        </p:nvSpPr>
        <p:spPr>
          <a:xfrm>
            <a:off x="601357" y="5672412"/>
            <a:ext cx="11175365" cy="493011"/>
          </a:xfrm>
          <a:prstGeom prst="rect">
            <a:avLst/>
          </a:prstGeom>
        </p:spPr>
        <p:txBody>
          <a:bodyPr wrap="square" lIns="0" tIns="0" rIns="0" bIns="0" rtlCol="0" vert="horz">
            <a:spAutoFit/>
          </a:bodyPr>
          <a:lstStyle/>
          <a:p>
            <a:pPr marL="457199" marR="0">
              <a:lnSpc>
                <a:spcPts val="1661"/>
              </a:lnSpc>
              <a:spcBef>
                <a:spcPts val="0"/>
              </a:spcBef>
              <a:spcAft>
                <a:spcPts val="0"/>
              </a:spcAft>
            </a:pPr>
            <a:r>
              <a:rPr dirty="0" sz="1600">
                <a:solidFill>
                  <a:srgbClr val="002060"/>
                </a:solidFill>
                <a:latin typeface="SBKHOJ+MicrosoftYaHei-Bold"/>
                <a:cs typeface="SBKHOJ+MicrosoftYaHei-Bold"/>
              </a:rPr>
              <a:t>超出执行期的外协（外购）合同将会标红显示，项目负责人需填写执行情况，直至该项目下所有合同执行完毕后，方可</a:t>
            </a:r>
          </a:p>
          <a:p>
            <a:pPr marL="0" marR="0">
              <a:lnSpc>
                <a:spcPts val="1661"/>
              </a:lnSpc>
              <a:spcBef>
                <a:spcPts val="208"/>
              </a:spcBef>
              <a:spcAft>
                <a:spcPts val="0"/>
              </a:spcAft>
            </a:pPr>
            <a:r>
              <a:rPr dirty="0" sz="1600">
                <a:solidFill>
                  <a:srgbClr val="002060"/>
                </a:solidFill>
                <a:latin typeface="SBKHOJ+MicrosoftYaHei-Bold"/>
                <a:cs typeface="SBKHOJ+MicrosoftYaHei-Bold"/>
              </a:rPr>
              <a:t>签订新的合同。</a:t>
            </a:r>
          </a:p>
        </p:txBody>
      </p:sp>
      <p:sp>
        <p:nvSpPr>
          <p:cNvPr id="7" name="object 7"/>
          <p:cNvSpPr txBox="1"/>
          <p:nvPr/>
        </p:nvSpPr>
        <p:spPr>
          <a:xfrm>
            <a:off x="11724640" y="6564235"/>
            <a:ext cx="406672"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20</a:t>
            </a:r>
          </a:p>
        </p:txBody>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70001" y="3847477"/>
            <a:ext cx="2285364" cy="83469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133984"/>
                </a:solidFill>
                <a:latin typeface="SBKHOJ+MicrosoftYaHei-Bold"/>
                <a:cs typeface="SBKHOJ+MicrosoftYaHei-Bold"/>
              </a:rPr>
              <a:t>科研经费执行</a:t>
            </a:r>
          </a:p>
          <a:p>
            <a:pPr marL="355599" marR="0">
              <a:lnSpc>
                <a:spcPts val="2912"/>
              </a:lnSpc>
              <a:spcBef>
                <a:spcPts val="497"/>
              </a:spcBef>
              <a:spcAft>
                <a:spcPts val="0"/>
              </a:spcAft>
            </a:pPr>
            <a:r>
              <a:rPr dirty="0" sz="2800">
                <a:solidFill>
                  <a:srgbClr val="133984"/>
                </a:solidFill>
                <a:latin typeface="SBKHOJ+MicrosoftYaHei-Bold"/>
                <a:cs typeface="SBKHOJ+MicrosoftYaHei-Bold"/>
              </a:rPr>
              <a:t>失范行为</a:t>
            </a:r>
          </a:p>
        </p:txBody>
      </p:sp>
      <p:sp>
        <p:nvSpPr>
          <p:cNvPr id="4" name="object 4"/>
          <p:cNvSpPr txBox="1"/>
          <p:nvPr/>
        </p:nvSpPr>
        <p:spPr>
          <a:xfrm>
            <a:off x="1025601" y="4700917"/>
            <a:ext cx="1574164"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133984"/>
                </a:solidFill>
                <a:latin typeface="SBKHOJ+MicrosoftYaHei-Bold"/>
                <a:cs typeface="SBKHOJ+MicrosoftYaHei-Bold"/>
              </a:rPr>
              <a:t>案例总结</a:t>
            </a:r>
          </a:p>
        </p:txBody>
      </p:sp>
      <p:sp>
        <p:nvSpPr>
          <p:cNvPr id="5" name="object 5"/>
          <p:cNvSpPr txBox="1"/>
          <p:nvPr/>
        </p:nvSpPr>
        <p:spPr>
          <a:xfrm>
            <a:off x="11724640" y="6564235"/>
            <a:ext cx="406672"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21</a:t>
            </a:r>
          </a:p>
        </p:txBody>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51301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一、科研经费执行失范行为典型</a:t>
            </a:r>
          </a:p>
        </p:txBody>
      </p:sp>
      <p:sp>
        <p:nvSpPr>
          <p:cNvPr id="4" name="object 4"/>
          <p:cNvSpPr txBox="1"/>
          <p:nvPr/>
        </p:nvSpPr>
        <p:spPr>
          <a:xfrm>
            <a:off x="772464" y="947500"/>
            <a:ext cx="10847065" cy="1217827"/>
          </a:xfrm>
          <a:prstGeom prst="rect">
            <a:avLst/>
          </a:prstGeom>
        </p:spPr>
        <p:txBody>
          <a:bodyPr wrap="square" lIns="0" tIns="0" rIns="0" bIns="0" rtlCol="0" vert="horz">
            <a:spAutoFit/>
          </a:bodyPr>
          <a:lstStyle/>
          <a:p>
            <a:pPr marL="457199" marR="0">
              <a:lnSpc>
                <a:spcPts val="2089"/>
              </a:lnSpc>
              <a:spcBef>
                <a:spcPts val="0"/>
              </a:spcBef>
              <a:spcAft>
                <a:spcPts val="0"/>
              </a:spcAft>
            </a:pPr>
            <a:r>
              <a:rPr dirty="0" sz="2000">
                <a:solidFill>
                  <a:srgbClr val="002060"/>
                </a:solidFill>
                <a:latin typeface="SBKHOJ+MicrosoftYaHei-Bold"/>
                <a:cs typeface="SBKHOJ+MicrosoftYaHei-Bold"/>
              </a:rPr>
              <a:t>近年来，各级项目管理部门、国家有关部委多次科研经费专项检查暴露出学校科研经费执行</a:t>
            </a:r>
          </a:p>
          <a:p>
            <a:pPr marL="0" marR="0">
              <a:lnSpc>
                <a:spcPts val="2089"/>
              </a:lnSpc>
              <a:spcBef>
                <a:spcPts val="1510"/>
              </a:spcBef>
              <a:spcAft>
                <a:spcPts val="0"/>
              </a:spcAft>
            </a:pPr>
            <a:r>
              <a:rPr dirty="0" sz="2000">
                <a:solidFill>
                  <a:srgbClr val="002060"/>
                </a:solidFill>
                <a:latin typeface="SBKHOJ+MicrosoftYaHei-Bold"/>
                <a:cs typeface="SBKHOJ+MicrosoftYaHei-Bold"/>
              </a:rPr>
              <a:t>过程中存在个别失范行为，为了营造良好的科研氛围，为一线科研人员的科研工作保驾护航，科</a:t>
            </a:r>
          </a:p>
          <a:p>
            <a:pPr marL="0" marR="0">
              <a:lnSpc>
                <a:spcPts val="2089"/>
              </a:lnSpc>
              <a:spcBef>
                <a:spcPts val="1510"/>
              </a:spcBef>
              <a:spcAft>
                <a:spcPts val="0"/>
              </a:spcAft>
            </a:pPr>
            <a:r>
              <a:rPr dirty="0" sz="2000">
                <a:solidFill>
                  <a:srgbClr val="002060"/>
                </a:solidFill>
                <a:latin typeface="SBKHOJ+MicrosoftYaHei-Bold"/>
                <a:cs typeface="SBKHOJ+MicrosoftYaHei-Bold"/>
              </a:rPr>
              <a:t>研院总结了常见科研经费执行失范行为典型案例。</a:t>
            </a:r>
          </a:p>
        </p:txBody>
      </p:sp>
      <p:sp>
        <p:nvSpPr>
          <p:cNvPr id="5" name="object 5"/>
          <p:cNvSpPr txBox="1"/>
          <p:nvPr/>
        </p:nvSpPr>
        <p:spPr>
          <a:xfrm>
            <a:off x="3019488" y="2609595"/>
            <a:ext cx="1066800"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ffffff"/>
                </a:solidFill>
                <a:latin typeface="SBKHOJ+MicrosoftYaHei-Bold"/>
                <a:cs typeface="SBKHOJ+MicrosoftYaHei-Bold"/>
              </a:rPr>
              <a:t>关联交易</a:t>
            </a:r>
          </a:p>
        </p:txBody>
      </p:sp>
      <p:sp>
        <p:nvSpPr>
          <p:cNvPr id="6" name="object 6"/>
          <p:cNvSpPr txBox="1"/>
          <p:nvPr/>
        </p:nvSpPr>
        <p:spPr>
          <a:xfrm>
            <a:off x="7942668" y="2609595"/>
            <a:ext cx="1981200" cy="3201160"/>
          </a:xfrm>
          <a:prstGeom prst="rect">
            <a:avLst/>
          </a:prstGeom>
        </p:spPr>
        <p:txBody>
          <a:bodyPr wrap="square" lIns="0" tIns="0" rIns="0" bIns="0" rtlCol="0" vert="horz">
            <a:spAutoFit/>
          </a:bodyPr>
          <a:lstStyle/>
          <a:p>
            <a:pPr marL="114300" marR="0">
              <a:lnSpc>
                <a:spcPts val="1875"/>
              </a:lnSpc>
              <a:spcBef>
                <a:spcPts val="0"/>
              </a:spcBef>
              <a:spcAft>
                <a:spcPts val="0"/>
              </a:spcAft>
            </a:pPr>
            <a:r>
              <a:rPr dirty="0" sz="1800">
                <a:solidFill>
                  <a:srgbClr val="ffffff"/>
                </a:solidFill>
                <a:latin typeface="SBKHOJ+MicrosoftYaHei-Bold"/>
                <a:cs typeface="SBKHOJ+MicrosoftYaHei-Bold"/>
              </a:rPr>
              <a:t>发票与业务不符</a:t>
            </a:r>
          </a:p>
          <a:p>
            <a:pPr marL="0" marR="0">
              <a:lnSpc>
                <a:spcPts val="1875"/>
              </a:lnSpc>
              <a:spcBef>
                <a:spcPts val="5807"/>
              </a:spcBef>
              <a:spcAft>
                <a:spcPts val="0"/>
              </a:spcAft>
            </a:pPr>
            <a:r>
              <a:rPr dirty="0" sz="1800">
                <a:solidFill>
                  <a:srgbClr val="ffffff"/>
                </a:solidFill>
                <a:latin typeface="SBKHOJ+MicrosoftYaHei-Bold"/>
                <a:cs typeface="SBKHOJ+MicrosoftYaHei-Bold"/>
              </a:rPr>
              <a:t>拆分业务规避采购</a:t>
            </a:r>
          </a:p>
          <a:p>
            <a:pPr marL="0" marR="0">
              <a:lnSpc>
                <a:spcPts val="1875"/>
              </a:lnSpc>
              <a:spcBef>
                <a:spcPts val="5748"/>
              </a:spcBef>
              <a:spcAft>
                <a:spcPts val="0"/>
              </a:spcAft>
            </a:pPr>
            <a:r>
              <a:rPr dirty="0" sz="1800">
                <a:solidFill>
                  <a:srgbClr val="ffffff"/>
                </a:solidFill>
                <a:latin typeface="SBKHOJ+MicrosoftYaHei-Bold"/>
                <a:cs typeface="SBKHOJ+MicrosoftYaHei-Bold"/>
              </a:rPr>
              <a:t>虚开发票套取经费</a:t>
            </a:r>
          </a:p>
          <a:p>
            <a:pPr marL="0" marR="0">
              <a:lnSpc>
                <a:spcPts val="1875"/>
              </a:lnSpc>
              <a:spcBef>
                <a:spcPts val="5798"/>
              </a:spcBef>
              <a:spcAft>
                <a:spcPts val="0"/>
              </a:spcAft>
            </a:pPr>
            <a:r>
              <a:rPr dirty="0" sz="1800">
                <a:solidFill>
                  <a:srgbClr val="ffffff"/>
                </a:solidFill>
                <a:latin typeface="SBKHOJ+MicrosoftYaHei-Bold"/>
                <a:cs typeface="SBKHOJ+MicrosoftYaHei-Bold"/>
              </a:rPr>
              <a:t>虚构业务套取经费</a:t>
            </a:r>
          </a:p>
        </p:txBody>
      </p:sp>
      <p:sp>
        <p:nvSpPr>
          <p:cNvPr id="7" name="object 7"/>
          <p:cNvSpPr txBox="1"/>
          <p:nvPr/>
        </p:nvSpPr>
        <p:spPr>
          <a:xfrm>
            <a:off x="2562275" y="3584155"/>
            <a:ext cx="1981200" cy="2225419"/>
          </a:xfrm>
          <a:prstGeom prst="rect">
            <a:avLst/>
          </a:prstGeom>
        </p:spPr>
        <p:txBody>
          <a:bodyPr wrap="square" lIns="0" tIns="0" rIns="0" bIns="0" rtlCol="0" vert="horz">
            <a:spAutoFit/>
          </a:bodyPr>
          <a:lstStyle/>
          <a:p>
            <a:pPr marL="114312" marR="0">
              <a:lnSpc>
                <a:spcPts val="1875"/>
              </a:lnSpc>
              <a:spcBef>
                <a:spcPts val="0"/>
              </a:spcBef>
              <a:spcAft>
                <a:spcPts val="0"/>
              </a:spcAft>
            </a:pPr>
            <a:r>
              <a:rPr dirty="0" sz="1800">
                <a:solidFill>
                  <a:srgbClr val="ffffff"/>
                </a:solidFill>
                <a:latin typeface="SBKHOJ+MicrosoftYaHei-Bold"/>
                <a:cs typeface="SBKHOJ+MicrosoftYaHei-Bold"/>
              </a:rPr>
              <a:t>超范围列支经费</a:t>
            </a:r>
          </a:p>
          <a:p>
            <a:pPr marL="114300" marR="0">
              <a:lnSpc>
                <a:spcPts val="1875"/>
              </a:lnSpc>
              <a:spcBef>
                <a:spcPts val="5748"/>
              </a:spcBef>
              <a:spcAft>
                <a:spcPts val="0"/>
              </a:spcAft>
            </a:pPr>
            <a:r>
              <a:rPr dirty="0" sz="1800">
                <a:solidFill>
                  <a:srgbClr val="ffffff"/>
                </a:solidFill>
                <a:latin typeface="SBKHOJ+MicrosoftYaHei-Bold"/>
                <a:cs typeface="SBKHOJ+MicrosoftYaHei-Bold"/>
              </a:rPr>
              <a:t>合同签订不规范</a:t>
            </a:r>
          </a:p>
          <a:p>
            <a:pPr marL="0" marR="0">
              <a:lnSpc>
                <a:spcPts val="1875"/>
              </a:lnSpc>
              <a:spcBef>
                <a:spcPts val="5798"/>
              </a:spcBef>
              <a:spcAft>
                <a:spcPts val="0"/>
              </a:spcAft>
            </a:pPr>
            <a:r>
              <a:rPr dirty="0" sz="1800">
                <a:solidFill>
                  <a:srgbClr val="ffffff"/>
                </a:solidFill>
                <a:latin typeface="SBKHOJ+MicrosoftYaHei-Bold"/>
                <a:cs typeface="SBKHOJ+MicrosoftYaHei-Bold"/>
              </a:rPr>
              <a:t>外协外购流程缺失</a:t>
            </a:r>
          </a:p>
        </p:txBody>
      </p:sp>
      <p:sp>
        <p:nvSpPr>
          <p:cNvPr id="8" name="object 8"/>
          <p:cNvSpPr txBox="1"/>
          <p:nvPr/>
        </p:nvSpPr>
        <p:spPr>
          <a:xfrm>
            <a:off x="4315091" y="6328362"/>
            <a:ext cx="3717290" cy="303427"/>
          </a:xfrm>
          <a:prstGeom prst="rect">
            <a:avLst/>
          </a:prstGeom>
        </p:spPr>
        <p:txBody>
          <a:bodyPr wrap="square" lIns="0" tIns="0" rIns="0" bIns="0" rtlCol="0" vert="horz">
            <a:spAutoFit/>
          </a:bodyPr>
          <a:lstStyle/>
          <a:p>
            <a:pPr marL="0" marR="0">
              <a:lnSpc>
                <a:spcPts val="2089"/>
              </a:lnSpc>
              <a:spcBef>
                <a:spcPts val="0"/>
              </a:spcBef>
              <a:spcAft>
                <a:spcPts val="0"/>
              </a:spcAft>
            </a:pPr>
            <a:r>
              <a:rPr dirty="0" sz="2000">
                <a:solidFill>
                  <a:srgbClr val="002060"/>
                </a:solidFill>
                <a:latin typeface="SBKHOJ+MicrosoftYaHei-Bold"/>
                <a:cs typeface="SBKHOJ+MicrosoftYaHei-Bold"/>
              </a:rPr>
              <a:t>科研经费执行失范行为典型种类</a:t>
            </a:r>
          </a:p>
        </p:txBody>
      </p:sp>
      <p:sp>
        <p:nvSpPr>
          <p:cNvPr id="9" name="object 9"/>
          <p:cNvSpPr txBox="1"/>
          <p:nvPr/>
        </p:nvSpPr>
        <p:spPr>
          <a:xfrm>
            <a:off x="11724640" y="6564235"/>
            <a:ext cx="406672"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22</a:t>
            </a: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2285364"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二、关联交易</a:t>
            </a:r>
          </a:p>
        </p:txBody>
      </p:sp>
      <p:sp>
        <p:nvSpPr>
          <p:cNvPr id="4" name="object 4"/>
          <p:cNvSpPr txBox="1"/>
          <p:nvPr/>
        </p:nvSpPr>
        <p:spPr>
          <a:xfrm>
            <a:off x="659765" y="1035908"/>
            <a:ext cx="10858500" cy="145297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c00000"/>
                </a:solidFill>
                <a:latin typeface="WHBLCB+Wingdings-Regular"/>
                <a:cs typeface="WHBLCB+Wingdings-Regular"/>
              </a:rPr>
              <a:t>Ø</a:t>
            </a:r>
            <a:r>
              <a:rPr dirty="0" sz="2400" spc="192">
                <a:solidFill>
                  <a:srgbClr val="c00000"/>
                </a:solidFill>
                <a:latin typeface="Times New Roman"/>
                <a:cs typeface="Times New Roman"/>
              </a:rPr>
              <a:t> </a:t>
            </a:r>
            <a:r>
              <a:rPr dirty="0" sz="2400">
                <a:solidFill>
                  <a:srgbClr val="c00000"/>
                </a:solidFill>
                <a:latin typeface="SBKHOJ+MicrosoftYaHei-Bold"/>
                <a:cs typeface="SBKHOJ+MicrosoftYaHei-Bold"/>
              </a:rPr>
              <a:t>关联交易</a:t>
            </a:r>
            <a:r>
              <a:rPr dirty="0" sz="2400">
                <a:solidFill>
                  <a:srgbClr val="002060"/>
                </a:solidFill>
                <a:latin typeface="SBKHOJ+MicrosoftYaHei-Bold"/>
                <a:cs typeface="SBKHOJ+MicrosoftYaHei-Bold"/>
              </a:rPr>
              <a:t>指公司与其关联人之间发生的一切转移资源或者义务的法律行为。其</a:t>
            </a:r>
          </a:p>
          <a:p>
            <a:pPr marL="342899" marR="0">
              <a:lnSpc>
                <a:spcPts val="2500"/>
              </a:lnSpc>
              <a:spcBef>
                <a:spcPts val="1819"/>
              </a:spcBef>
              <a:spcAft>
                <a:spcPts val="0"/>
              </a:spcAft>
            </a:pPr>
            <a:r>
              <a:rPr dirty="0" sz="2400">
                <a:solidFill>
                  <a:srgbClr val="002060"/>
                </a:solidFill>
                <a:latin typeface="SBKHOJ+MicrosoftYaHei-Bold"/>
                <a:cs typeface="SBKHOJ+MicrosoftYaHei-Bold"/>
              </a:rPr>
              <a:t>特征是：交易双方中一方是公司，另一方是公司的关联人；交易双方的法律地</a:t>
            </a:r>
          </a:p>
          <a:p>
            <a:pPr marL="342899" marR="0">
              <a:lnSpc>
                <a:spcPts val="2500"/>
              </a:lnSpc>
              <a:spcBef>
                <a:spcPts val="1819"/>
              </a:spcBef>
              <a:spcAft>
                <a:spcPts val="0"/>
              </a:spcAft>
            </a:pPr>
            <a:r>
              <a:rPr dirty="0" sz="2400">
                <a:solidFill>
                  <a:srgbClr val="002060"/>
                </a:solidFill>
                <a:latin typeface="SBKHOJ+MicrosoftYaHei-Bold"/>
                <a:cs typeface="SBKHOJ+MicrosoftYaHei-Bold"/>
              </a:rPr>
              <a:t>位名义上平等，但交易实由关联人一方所决定。</a:t>
            </a:r>
          </a:p>
        </p:txBody>
      </p:sp>
      <p:sp>
        <p:nvSpPr>
          <p:cNvPr id="5" name="object 5"/>
          <p:cNvSpPr txBox="1"/>
          <p:nvPr/>
        </p:nvSpPr>
        <p:spPr>
          <a:xfrm>
            <a:off x="1214119" y="3230468"/>
            <a:ext cx="10232311"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例：某项目负责人将其项目的经费以外协/外购的形式拨付至负责人本人/</a:t>
            </a:r>
          </a:p>
        </p:txBody>
      </p:sp>
      <p:sp>
        <p:nvSpPr>
          <p:cNvPr id="6" name="object 6"/>
          <p:cNvSpPr txBox="1"/>
          <p:nvPr/>
        </p:nvSpPr>
        <p:spPr>
          <a:xfrm>
            <a:off x="1557019" y="3779108"/>
            <a:ext cx="6231889"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SBKHOJ+MicrosoftYaHei-Bold"/>
                <a:cs typeface="SBKHOJ+MicrosoftYaHei-Bold"/>
              </a:rPr>
              <a:t>直系亲属等担任高管/负责人/实控人的企业。</a:t>
            </a:r>
          </a:p>
        </p:txBody>
      </p:sp>
      <p:sp>
        <p:nvSpPr>
          <p:cNvPr id="7" name="object 7"/>
          <p:cNvSpPr txBox="1"/>
          <p:nvPr/>
        </p:nvSpPr>
        <p:spPr>
          <a:xfrm>
            <a:off x="1214119" y="4327749"/>
            <a:ext cx="1082159"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a:t>
            </a:r>
          </a:p>
        </p:txBody>
      </p:sp>
      <p:sp>
        <p:nvSpPr>
          <p:cNvPr id="8" name="object 8"/>
          <p:cNvSpPr txBox="1"/>
          <p:nvPr/>
        </p:nvSpPr>
        <p:spPr>
          <a:xfrm>
            <a:off x="11724640" y="6564235"/>
            <a:ext cx="406672"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23</a:t>
            </a:r>
          </a:p>
        </p:txBody>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33521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三、超范围列支经费</a:t>
            </a:r>
          </a:p>
        </p:txBody>
      </p:sp>
      <p:sp>
        <p:nvSpPr>
          <p:cNvPr id="4" name="object 4"/>
          <p:cNvSpPr txBox="1"/>
          <p:nvPr/>
        </p:nvSpPr>
        <p:spPr>
          <a:xfrm>
            <a:off x="649922" y="1035908"/>
            <a:ext cx="108585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经项目主管部门、学校责任部门批准的预算，非经规定程序，不得调整，不得</a:t>
            </a:r>
          </a:p>
        </p:txBody>
      </p:sp>
      <p:sp>
        <p:nvSpPr>
          <p:cNvPr id="5" name="object 5"/>
          <p:cNvSpPr txBox="1"/>
          <p:nvPr/>
        </p:nvSpPr>
        <p:spPr>
          <a:xfrm>
            <a:off x="992822" y="1584549"/>
            <a:ext cx="74676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SBKHOJ+MicrosoftYaHei-Bold"/>
                <a:cs typeface="SBKHOJ+MicrosoftYaHei-Bold"/>
              </a:rPr>
              <a:t>超支，项目负责人的支出必须以经批准的预算为依据。</a:t>
            </a:r>
          </a:p>
        </p:txBody>
      </p:sp>
      <p:sp>
        <p:nvSpPr>
          <p:cNvPr id="6" name="object 6"/>
          <p:cNvSpPr txBox="1"/>
          <p:nvPr/>
        </p:nvSpPr>
        <p:spPr>
          <a:xfrm>
            <a:off x="1204277" y="2681828"/>
            <a:ext cx="7084059"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例1：某项目负责人在其项目经费支出</a:t>
            </a:r>
            <a:r>
              <a:rPr dirty="0" sz="2400">
                <a:solidFill>
                  <a:srgbClr val="c00000"/>
                </a:solidFill>
                <a:latin typeface="SBKHOJ+MicrosoftYaHei-Bold"/>
                <a:cs typeface="SBKHOJ+MicrosoftYaHei-Bold"/>
              </a:rPr>
              <a:t>学生学费</a:t>
            </a:r>
            <a:r>
              <a:rPr dirty="0" sz="2400">
                <a:solidFill>
                  <a:srgbClr val="002060"/>
                </a:solidFill>
                <a:latin typeface="SBKHOJ+MicrosoftYaHei-Bold"/>
                <a:cs typeface="SBKHOJ+MicrosoftYaHei-Bold"/>
              </a:rPr>
              <a:t>；</a:t>
            </a:r>
          </a:p>
        </p:txBody>
      </p:sp>
      <p:sp>
        <p:nvSpPr>
          <p:cNvPr id="7" name="object 7"/>
          <p:cNvSpPr txBox="1"/>
          <p:nvPr/>
        </p:nvSpPr>
        <p:spPr>
          <a:xfrm>
            <a:off x="1204277" y="3230468"/>
            <a:ext cx="10741659" cy="30988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例2：某项目负责人在项目外协报销中，支付</a:t>
            </a:r>
            <a:r>
              <a:rPr dirty="0" sz="2400">
                <a:solidFill>
                  <a:srgbClr val="c00000"/>
                </a:solidFill>
                <a:latin typeface="SBKHOJ+MicrosoftYaHei-Bold"/>
                <a:cs typeface="SBKHOJ+MicrosoftYaHei-Bold"/>
              </a:rPr>
              <a:t>超过外协合同约定金额</a:t>
            </a:r>
            <a:r>
              <a:rPr dirty="0" sz="2400">
                <a:solidFill>
                  <a:srgbClr val="002060"/>
                </a:solidFill>
                <a:latin typeface="SBKHOJ+MicrosoftYaHei-Bold"/>
                <a:cs typeface="SBKHOJ+MicrosoftYaHei-Bold"/>
              </a:rPr>
              <a:t>的费用；</a:t>
            </a:r>
          </a:p>
          <a:p>
            <a:pPr marL="0" marR="0">
              <a:lnSpc>
                <a:spcPts val="2500"/>
              </a:lnSpc>
              <a:spcBef>
                <a:spcPts val="1819"/>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例3：某项目负责人通过虚报项目外协类型，</a:t>
            </a:r>
            <a:r>
              <a:rPr dirty="0" sz="2400">
                <a:solidFill>
                  <a:srgbClr val="c00000"/>
                </a:solidFill>
                <a:latin typeface="SBKHOJ+MicrosoftYaHei-Bold"/>
                <a:cs typeface="SBKHOJ+MicrosoftYaHei-Bold"/>
              </a:rPr>
              <a:t>支出外协费用超过45%</a:t>
            </a:r>
            <a:r>
              <a:rPr dirty="0" sz="2400">
                <a:solidFill>
                  <a:srgbClr val="002060"/>
                </a:solidFill>
                <a:latin typeface="SBKHOJ+MicrosoftYaHei-Bold"/>
                <a:cs typeface="SBKHOJ+MicrosoftYaHei-Bold"/>
              </a:rPr>
              <a:t>，超过</a:t>
            </a:r>
          </a:p>
          <a:p>
            <a:pPr marL="342900" marR="0">
              <a:lnSpc>
                <a:spcPts val="2500"/>
              </a:lnSpc>
              <a:spcBef>
                <a:spcPts val="1819"/>
              </a:spcBef>
              <a:spcAft>
                <a:spcPts val="0"/>
              </a:spcAft>
            </a:pPr>
            <a:r>
              <a:rPr dirty="0" sz="2400">
                <a:solidFill>
                  <a:srgbClr val="002060"/>
                </a:solidFill>
                <a:latin typeface="SBKHOJ+MicrosoftYaHei-Bold"/>
                <a:cs typeface="SBKHOJ+MicrosoftYaHei-Bold"/>
              </a:rPr>
              <a:t>了学校《科研项目外协（外购）合同管理办法》的规定比例；</a:t>
            </a:r>
          </a:p>
          <a:p>
            <a:pPr marL="0" marR="0">
              <a:lnSpc>
                <a:spcPts val="2500"/>
              </a:lnSpc>
              <a:spcBef>
                <a:spcPts val="1869"/>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例4：某项目负责人在国家自然科学基金中</a:t>
            </a:r>
            <a:r>
              <a:rPr dirty="0" sz="2400">
                <a:solidFill>
                  <a:srgbClr val="c00000"/>
                </a:solidFill>
                <a:latin typeface="SBKHOJ+MicrosoftYaHei-Bold"/>
                <a:cs typeface="SBKHOJ+MicrosoftYaHei-Bold"/>
              </a:rPr>
              <a:t>报销办公费用</a:t>
            </a:r>
            <a:r>
              <a:rPr dirty="0" sz="2400">
                <a:solidFill>
                  <a:srgbClr val="002060"/>
                </a:solidFill>
                <a:latin typeface="SBKHOJ+MicrosoftYaHei-Bold"/>
                <a:cs typeface="SBKHOJ+MicrosoftYaHei-Bold"/>
              </a:rPr>
              <a:t>；</a:t>
            </a:r>
          </a:p>
          <a:p>
            <a:pPr marL="0" marR="0">
              <a:lnSpc>
                <a:spcPts val="2500"/>
              </a:lnSpc>
              <a:spcBef>
                <a:spcPts val="1819"/>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例5：某项目负责人在国家自然科学基金中</a:t>
            </a:r>
            <a:r>
              <a:rPr dirty="0" sz="2400">
                <a:solidFill>
                  <a:srgbClr val="c00000"/>
                </a:solidFill>
                <a:latin typeface="SBKHOJ+MicrosoftYaHei-Bold"/>
                <a:cs typeface="SBKHOJ+MicrosoftYaHei-Bold"/>
              </a:rPr>
              <a:t>报销个人生活打车费用</a:t>
            </a:r>
            <a:r>
              <a:rPr dirty="0" sz="2400">
                <a:solidFill>
                  <a:srgbClr val="002060"/>
                </a:solidFill>
                <a:latin typeface="SBKHOJ+MicrosoftYaHei-Bold"/>
                <a:cs typeface="SBKHOJ+MicrosoftYaHei-Bold"/>
              </a:rPr>
              <a:t>；</a:t>
            </a:r>
          </a:p>
          <a:p>
            <a:pPr marL="0" marR="0">
              <a:lnSpc>
                <a:spcPts val="2500"/>
              </a:lnSpc>
              <a:spcBef>
                <a:spcPts val="1819"/>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a:t>
            </a:r>
          </a:p>
        </p:txBody>
      </p:sp>
      <p:sp>
        <p:nvSpPr>
          <p:cNvPr id="8" name="object 8"/>
          <p:cNvSpPr txBox="1"/>
          <p:nvPr/>
        </p:nvSpPr>
        <p:spPr>
          <a:xfrm>
            <a:off x="11724640" y="6564235"/>
            <a:ext cx="406672"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24</a:t>
            </a:r>
          </a:p>
        </p:txBody>
      </p:sp>
    </p:spTree>
  </p:cSld>
  <p:clrMapOvr>
    <a:masterClrMapping/>
  </p:clrMapOvr>
</p:sld>
</file>

<file path=ppt/slides/slide25.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33521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四、合同签订不规范</a:t>
            </a:r>
          </a:p>
        </p:txBody>
      </p:sp>
      <p:sp>
        <p:nvSpPr>
          <p:cNvPr id="4" name="object 4"/>
          <p:cNvSpPr txBox="1"/>
          <p:nvPr/>
        </p:nvSpPr>
        <p:spPr>
          <a:xfrm>
            <a:off x="659765" y="1035908"/>
            <a:ext cx="10858500" cy="145297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c00000"/>
                </a:solidFill>
                <a:latin typeface="WHBLCB+Wingdings-Regular"/>
                <a:cs typeface="WHBLCB+Wingdings-Regular"/>
              </a:rPr>
              <a:t>Ø</a:t>
            </a:r>
            <a:r>
              <a:rPr dirty="0" sz="2400" spc="192">
                <a:solidFill>
                  <a:srgbClr val="c00000"/>
                </a:solidFill>
                <a:latin typeface="Times New Roman"/>
                <a:cs typeface="Times New Roman"/>
              </a:rPr>
              <a:t> </a:t>
            </a:r>
            <a:r>
              <a:rPr dirty="0" sz="2400">
                <a:solidFill>
                  <a:srgbClr val="c00000"/>
                </a:solidFill>
                <a:latin typeface="SBKHOJ+MicrosoftYaHei-Bold"/>
                <a:cs typeface="SBKHOJ+MicrosoftYaHei-Bold"/>
              </a:rPr>
              <a:t>倒签合同</a:t>
            </a:r>
            <a:r>
              <a:rPr dirty="0" sz="2400">
                <a:solidFill>
                  <a:srgbClr val="002060"/>
                </a:solidFill>
                <a:latin typeface="SBKHOJ+MicrosoftYaHei-Bold"/>
                <a:cs typeface="SBKHOJ+MicrosoftYaHei-Bold"/>
              </a:rPr>
              <a:t>是指合同双方在实际已经履行合同义务之后，为了形式合规或记录需</a:t>
            </a:r>
          </a:p>
          <a:p>
            <a:pPr marL="342899" marR="0">
              <a:lnSpc>
                <a:spcPts val="2500"/>
              </a:lnSpc>
              <a:spcBef>
                <a:spcPts val="1819"/>
              </a:spcBef>
              <a:spcAft>
                <a:spcPts val="0"/>
              </a:spcAft>
            </a:pPr>
            <a:r>
              <a:rPr dirty="0" sz="2400">
                <a:solidFill>
                  <a:srgbClr val="002060"/>
                </a:solidFill>
                <a:latin typeface="SBKHOJ+MicrosoftYaHei-Bold"/>
                <a:cs typeface="SBKHOJ+MicrosoftYaHei-Bold"/>
              </a:rPr>
              <a:t>要，将合同签署日期提前至履行开始之前或履行期间的某个时间点，即使实际</a:t>
            </a:r>
          </a:p>
          <a:p>
            <a:pPr marL="342899" marR="0">
              <a:lnSpc>
                <a:spcPts val="2500"/>
              </a:lnSpc>
              <a:spcBef>
                <a:spcPts val="1819"/>
              </a:spcBef>
              <a:spcAft>
                <a:spcPts val="0"/>
              </a:spcAft>
            </a:pPr>
            <a:r>
              <a:rPr dirty="0" sz="2400">
                <a:solidFill>
                  <a:srgbClr val="002060"/>
                </a:solidFill>
                <a:latin typeface="SBKHOJ+MicrosoftYaHei-Bold"/>
                <a:cs typeface="SBKHOJ+MicrosoftYaHei-Bold"/>
              </a:rPr>
              <a:t>签字盖章的时间晚于合同标明的签署日期。</a:t>
            </a:r>
          </a:p>
        </p:txBody>
      </p:sp>
      <p:sp>
        <p:nvSpPr>
          <p:cNvPr id="5" name="object 5"/>
          <p:cNvSpPr txBox="1"/>
          <p:nvPr/>
        </p:nvSpPr>
        <p:spPr>
          <a:xfrm>
            <a:off x="659765" y="2681828"/>
            <a:ext cx="10858500" cy="90433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其他不规范行为：合同用印时未履行合同审批流程、使用非独立法人身份签订</a:t>
            </a:r>
          </a:p>
          <a:p>
            <a:pPr marL="342899" marR="0">
              <a:lnSpc>
                <a:spcPts val="2500"/>
              </a:lnSpc>
              <a:spcBef>
                <a:spcPts val="1819"/>
              </a:spcBef>
              <a:spcAft>
                <a:spcPts val="0"/>
              </a:spcAft>
            </a:pPr>
            <a:r>
              <a:rPr dirty="0" sz="2400">
                <a:solidFill>
                  <a:srgbClr val="002060"/>
                </a:solidFill>
                <a:latin typeface="SBKHOJ+MicrosoftYaHei-Bold"/>
                <a:cs typeface="SBKHOJ+MicrosoftYaHei-Bold"/>
              </a:rPr>
              <a:t>合同。</a:t>
            </a:r>
          </a:p>
        </p:txBody>
      </p:sp>
      <p:sp>
        <p:nvSpPr>
          <p:cNvPr id="6" name="object 6"/>
          <p:cNvSpPr txBox="1"/>
          <p:nvPr/>
        </p:nvSpPr>
        <p:spPr>
          <a:xfrm>
            <a:off x="1214119" y="4327749"/>
            <a:ext cx="10436860" cy="255025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例1：某项目负责人在外协内容已经结束并开具发票后，为了迁就乙方合同</a:t>
            </a:r>
          </a:p>
          <a:p>
            <a:pPr marL="342900" marR="0">
              <a:lnSpc>
                <a:spcPts val="2500"/>
              </a:lnSpc>
              <a:spcBef>
                <a:spcPts val="1819"/>
              </a:spcBef>
              <a:spcAft>
                <a:spcPts val="0"/>
              </a:spcAft>
            </a:pPr>
            <a:r>
              <a:rPr dirty="0" sz="2400">
                <a:solidFill>
                  <a:srgbClr val="002060"/>
                </a:solidFill>
                <a:latin typeface="SBKHOJ+MicrosoftYaHei-Bold"/>
                <a:cs typeface="SBKHOJ+MicrosoftYaHei-Bold"/>
              </a:rPr>
              <a:t>审核的合规性，</a:t>
            </a:r>
            <a:r>
              <a:rPr dirty="0" sz="2400">
                <a:solidFill>
                  <a:srgbClr val="c00000"/>
                </a:solidFill>
                <a:latin typeface="SBKHOJ+MicrosoftYaHei-Bold"/>
                <a:cs typeface="SBKHOJ+MicrosoftYaHei-Bold"/>
              </a:rPr>
              <a:t>将合同签订日期提前至审批日期前</a:t>
            </a:r>
            <a:r>
              <a:rPr dirty="0" sz="2400">
                <a:solidFill>
                  <a:srgbClr val="002060"/>
                </a:solidFill>
                <a:latin typeface="SBKHOJ+MicrosoftYaHei-Bold"/>
                <a:cs typeface="SBKHOJ+MicrosoftYaHei-Bold"/>
              </a:rPr>
              <a:t>；</a:t>
            </a:r>
          </a:p>
          <a:p>
            <a:pPr marL="0" marR="0">
              <a:lnSpc>
                <a:spcPts val="2500"/>
              </a:lnSpc>
              <a:spcBef>
                <a:spcPts val="1819"/>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例2：某项目负责人</a:t>
            </a:r>
            <a:r>
              <a:rPr dirty="0" sz="2400">
                <a:solidFill>
                  <a:srgbClr val="c00000"/>
                </a:solidFill>
                <a:latin typeface="SBKHOJ+MicrosoftYaHei-Bold"/>
                <a:cs typeface="SBKHOJ+MicrosoftYaHei-Bold"/>
              </a:rPr>
              <a:t>使用二级学院公章与其他单位签订合同</a:t>
            </a:r>
            <a:r>
              <a:rPr dirty="0" sz="2400">
                <a:solidFill>
                  <a:srgbClr val="002060"/>
                </a:solidFill>
                <a:latin typeface="SBKHOJ+MicrosoftYaHei-Bold"/>
                <a:cs typeface="SBKHOJ+MicrosoftYaHei-Bold"/>
              </a:rPr>
              <a:t>；</a:t>
            </a:r>
          </a:p>
          <a:p>
            <a:pPr marL="0" marR="0">
              <a:lnSpc>
                <a:spcPts val="2500"/>
              </a:lnSpc>
              <a:spcBef>
                <a:spcPts val="1869"/>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例3：某项目负责人</a:t>
            </a:r>
            <a:r>
              <a:rPr dirty="0" sz="2400">
                <a:solidFill>
                  <a:srgbClr val="c00000"/>
                </a:solidFill>
                <a:latin typeface="SBKHOJ+MicrosoftYaHei-Bold"/>
                <a:cs typeface="SBKHOJ+MicrosoftYaHei-Bold"/>
              </a:rPr>
              <a:t>使用其他事项的用印签批单签署合同</a:t>
            </a:r>
            <a:r>
              <a:rPr dirty="0" sz="2400">
                <a:solidFill>
                  <a:srgbClr val="002060"/>
                </a:solidFill>
                <a:latin typeface="SBKHOJ+MicrosoftYaHei-Bold"/>
                <a:cs typeface="SBKHOJ+MicrosoftYaHei-Bold"/>
              </a:rPr>
              <a:t>。</a:t>
            </a:r>
          </a:p>
          <a:p>
            <a:pPr marL="0" marR="0">
              <a:lnSpc>
                <a:spcPts val="2500"/>
              </a:lnSpc>
              <a:spcBef>
                <a:spcPts val="1819"/>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a:t>
            </a:r>
          </a:p>
        </p:txBody>
      </p:sp>
      <p:sp>
        <p:nvSpPr>
          <p:cNvPr id="7" name="object 7"/>
          <p:cNvSpPr txBox="1"/>
          <p:nvPr/>
        </p:nvSpPr>
        <p:spPr>
          <a:xfrm>
            <a:off x="11724640" y="6564235"/>
            <a:ext cx="406672"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25</a:t>
            </a:r>
          </a:p>
        </p:txBody>
      </p:sp>
    </p:spTree>
  </p:cSld>
  <p:clrMapOvr>
    <a:masterClrMapping/>
  </p:clrMapOvr>
</p:sld>
</file>

<file path=ppt/slides/slide26.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37077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五、外协外购流程缺失</a:t>
            </a:r>
          </a:p>
        </p:txBody>
      </p:sp>
      <p:sp>
        <p:nvSpPr>
          <p:cNvPr id="4" name="object 4"/>
          <p:cNvSpPr txBox="1"/>
          <p:nvPr/>
        </p:nvSpPr>
        <p:spPr>
          <a:xfrm>
            <a:off x="659765" y="1035908"/>
            <a:ext cx="108585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外协外购合同的签订应严格履行外协外购相关管理办法和学校采购相关管理办</a:t>
            </a:r>
          </a:p>
        </p:txBody>
      </p:sp>
      <p:sp>
        <p:nvSpPr>
          <p:cNvPr id="5" name="object 5"/>
          <p:cNvSpPr txBox="1"/>
          <p:nvPr/>
        </p:nvSpPr>
        <p:spPr>
          <a:xfrm>
            <a:off x="1002664" y="1584549"/>
            <a:ext cx="71628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SBKHOJ+MicrosoftYaHei-Bold"/>
                <a:cs typeface="SBKHOJ+MicrosoftYaHei-Bold"/>
              </a:rPr>
              <a:t>法，保证相关流程和材料的完整性，过程的合规性。</a:t>
            </a:r>
          </a:p>
        </p:txBody>
      </p:sp>
      <p:sp>
        <p:nvSpPr>
          <p:cNvPr id="6" name="object 6"/>
          <p:cNvSpPr txBox="1"/>
          <p:nvPr/>
        </p:nvSpPr>
        <p:spPr>
          <a:xfrm>
            <a:off x="1214119" y="2681828"/>
            <a:ext cx="1043686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例1：某项目负责人在外协合同签订时，未按规定履行校内分散采购流程，</a:t>
            </a:r>
          </a:p>
        </p:txBody>
      </p:sp>
      <p:sp>
        <p:nvSpPr>
          <p:cNvPr id="7" name="object 7"/>
          <p:cNvSpPr txBox="1"/>
          <p:nvPr/>
        </p:nvSpPr>
        <p:spPr>
          <a:xfrm>
            <a:off x="1557019" y="3230468"/>
            <a:ext cx="35052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c00000"/>
                </a:solidFill>
                <a:latin typeface="SBKHOJ+MicrosoftYaHei-Bold"/>
                <a:cs typeface="SBKHOJ+MicrosoftYaHei-Bold"/>
              </a:rPr>
              <a:t>未提供《成交通知单》</a:t>
            </a:r>
            <a:r>
              <a:rPr dirty="0" sz="2400">
                <a:solidFill>
                  <a:srgbClr val="002060"/>
                </a:solidFill>
                <a:latin typeface="SBKHOJ+MicrosoftYaHei-Bold"/>
                <a:cs typeface="SBKHOJ+MicrosoftYaHei-Bold"/>
              </a:rPr>
              <a:t>；</a:t>
            </a:r>
          </a:p>
        </p:txBody>
      </p:sp>
      <p:sp>
        <p:nvSpPr>
          <p:cNvPr id="8" name="object 8"/>
          <p:cNvSpPr txBox="1"/>
          <p:nvPr/>
        </p:nvSpPr>
        <p:spPr>
          <a:xfrm>
            <a:off x="1214119" y="3779108"/>
            <a:ext cx="1082159"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a:t>
            </a:r>
          </a:p>
        </p:txBody>
      </p:sp>
      <p:sp>
        <p:nvSpPr>
          <p:cNvPr id="9" name="object 9"/>
          <p:cNvSpPr txBox="1"/>
          <p:nvPr/>
        </p:nvSpPr>
        <p:spPr>
          <a:xfrm>
            <a:off x="11724640" y="6564235"/>
            <a:ext cx="406672"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26</a:t>
            </a:r>
          </a:p>
        </p:txBody>
      </p:sp>
    </p:spTree>
  </p:cSld>
  <p:clrMapOvr>
    <a:masterClrMapping/>
  </p:clrMapOvr>
</p:sld>
</file>

<file path=ppt/slides/slide27.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33521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六、发票与业务不符</a:t>
            </a:r>
          </a:p>
        </p:txBody>
      </p:sp>
      <p:sp>
        <p:nvSpPr>
          <p:cNvPr id="4" name="object 4"/>
          <p:cNvSpPr txBox="1"/>
          <p:nvPr/>
        </p:nvSpPr>
        <p:spPr>
          <a:xfrm>
            <a:off x="659765" y="1035908"/>
            <a:ext cx="108585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项目支出内容开具的发票内容要与业务内容一致，与发票开具单位经费范围一</a:t>
            </a:r>
          </a:p>
        </p:txBody>
      </p:sp>
      <p:sp>
        <p:nvSpPr>
          <p:cNvPr id="5" name="object 5"/>
          <p:cNvSpPr txBox="1"/>
          <p:nvPr/>
        </p:nvSpPr>
        <p:spPr>
          <a:xfrm>
            <a:off x="1002664" y="1584549"/>
            <a:ext cx="7620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SBKHOJ+MicrosoftYaHei-Bold"/>
                <a:cs typeface="SBKHOJ+MicrosoftYaHei-Bold"/>
              </a:rPr>
              <a:t>致。</a:t>
            </a:r>
          </a:p>
        </p:txBody>
      </p:sp>
      <p:sp>
        <p:nvSpPr>
          <p:cNvPr id="6" name="object 6"/>
          <p:cNvSpPr txBox="1"/>
          <p:nvPr/>
        </p:nvSpPr>
        <p:spPr>
          <a:xfrm>
            <a:off x="1214119" y="2681828"/>
            <a:ext cx="1043686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例1：某项目负责人在外协合同报销时，乙方开具的</a:t>
            </a:r>
            <a:r>
              <a:rPr dirty="0" sz="2400">
                <a:solidFill>
                  <a:srgbClr val="c00000"/>
                </a:solidFill>
                <a:latin typeface="SBKHOJ+MicrosoftYaHei-Bold"/>
                <a:cs typeface="SBKHOJ+MicrosoftYaHei-Bold"/>
              </a:rPr>
              <a:t>发票内容不属于乙方营</a:t>
            </a:r>
          </a:p>
        </p:txBody>
      </p:sp>
      <p:sp>
        <p:nvSpPr>
          <p:cNvPr id="7" name="object 7"/>
          <p:cNvSpPr txBox="1"/>
          <p:nvPr/>
        </p:nvSpPr>
        <p:spPr>
          <a:xfrm>
            <a:off x="1557019" y="3230468"/>
            <a:ext cx="35052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c00000"/>
                </a:solidFill>
                <a:latin typeface="SBKHOJ+MicrosoftYaHei-Bold"/>
                <a:cs typeface="SBKHOJ+MicrosoftYaHei-Bold"/>
              </a:rPr>
              <a:t>业执照规定的业务范围</a:t>
            </a:r>
            <a:r>
              <a:rPr dirty="0" sz="2400">
                <a:solidFill>
                  <a:srgbClr val="002060"/>
                </a:solidFill>
                <a:latin typeface="SBKHOJ+MicrosoftYaHei-Bold"/>
                <a:cs typeface="SBKHOJ+MicrosoftYaHei-Bold"/>
              </a:rPr>
              <a:t>；</a:t>
            </a:r>
          </a:p>
        </p:txBody>
      </p:sp>
      <p:sp>
        <p:nvSpPr>
          <p:cNvPr id="8" name="object 8"/>
          <p:cNvSpPr txBox="1"/>
          <p:nvPr/>
        </p:nvSpPr>
        <p:spPr>
          <a:xfrm>
            <a:off x="1214119" y="3779108"/>
            <a:ext cx="1082159"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a:t>
            </a:r>
          </a:p>
        </p:txBody>
      </p:sp>
      <p:sp>
        <p:nvSpPr>
          <p:cNvPr id="9" name="object 9"/>
          <p:cNvSpPr txBox="1"/>
          <p:nvPr/>
        </p:nvSpPr>
        <p:spPr>
          <a:xfrm>
            <a:off x="11724640" y="6564235"/>
            <a:ext cx="406672"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27</a:t>
            </a:r>
          </a:p>
        </p:txBody>
      </p:sp>
    </p:spTree>
  </p:cSld>
  <p:clrMapOvr>
    <a:masterClrMapping/>
  </p:clrMapOvr>
</p:sld>
</file>

<file path=ppt/slides/slide28.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37077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七、拆分业务规避采购</a:t>
            </a:r>
          </a:p>
        </p:txBody>
      </p:sp>
      <p:sp>
        <p:nvSpPr>
          <p:cNvPr id="4" name="object 4"/>
          <p:cNvSpPr txBox="1"/>
          <p:nvPr/>
        </p:nvSpPr>
        <p:spPr>
          <a:xfrm>
            <a:off x="659765" y="1035908"/>
            <a:ext cx="11002644" cy="2001618"/>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c00000"/>
                </a:solidFill>
                <a:latin typeface="WHBLCB+Wingdings-Regular"/>
                <a:cs typeface="WHBLCB+Wingdings-Regular"/>
              </a:rPr>
              <a:t>Ø</a:t>
            </a:r>
            <a:r>
              <a:rPr dirty="0" sz="2400" spc="192">
                <a:solidFill>
                  <a:srgbClr val="c00000"/>
                </a:solidFill>
                <a:latin typeface="Times New Roman"/>
                <a:cs typeface="Times New Roman"/>
              </a:rPr>
              <a:t> </a:t>
            </a:r>
            <a:r>
              <a:rPr dirty="0" sz="2400">
                <a:solidFill>
                  <a:srgbClr val="c00000"/>
                </a:solidFill>
                <a:latin typeface="SBKHOJ+MicrosoftYaHei-Bold"/>
                <a:cs typeface="SBKHOJ+MicrosoftYaHei-Bold"/>
              </a:rPr>
              <a:t>拆分合同规避采购</a:t>
            </a:r>
            <a:r>
              <a:rPr dirty="0" sz="2400">
                <a:solidFill>
                  <a:srgbClr val="002060"/>
                </a:solidFill>
                <a:latin typeface="SBKHOJ+MicrosoftYaHei-Bold"/>
                <a:cs typeface="SBKHOJ+MicrosoftYaHei-Bold"/>
              </a:rPr>
              <a:t>是指采购人故意把本应作为一个整体、达到法定招标或集中</a:t>
            </a:r>
          </a:p>
          <a:p>
            <a:pPr marL="342899" marR="0">
              <a:lnSpc>
                <a:spcPts val="2500"/>
              </a:lnSpc>
              <a:spcBef>
                <a:spcPts val="1819"/>
              </a:spcBef>
              <a:spcAft>
                <a:spcPts val="0"/>
              </a:spcAft>
            </a:pPr>
            <a:r>
              <a:rPr dirty="0" sz="2400">
                <a:solidFill>
                  <a:srgbClr val="002060"/>
                </a:solidFill>
                <a:latin typeface="SBKHOJ+MicrosoftYaHei-Bold"/>
                <a:cs typeface="SBKHOJ+MicrosoftYaHei-Bold"/>
              </a:rPr>
              <a:t>采购限额的项目，分割成若干金额更小、内容更独立或周期更短的多个合同，</a:t>
            </a:r>
          </a:p>
          <a:p>
            <a:pPr marL="342899" marR="0">
              <a:lnSpc>
                <a:spcPts val="2500"/>
              </a:lnSpc>
              <a:spcBef>
                <a:spcPts val="1819"/>
              </a:spcBef>
              <a:spcAft>
                <a:spcPts val="0"/>
              </a:spcAft>
            </a:pPr>
            <a:r>
              <a:rPr dirty="0" sz="2400">
                <a:solidFill>
                  <a:srgbClr val="002060"/>
                </a:solidFill>
                <a:latin typeface="SBKHOJ+MicrosoftYaHei-Bold"/>
                <a:cs typeface="SBKHOJ+MicrosoftYaHei-Bold"/>
              </a:rPr>
              <a:t>使单个合同低于必须招标/集中采购的门槛，从而规避公开招标、竞争性谈判等</a:t>
            </a:r>
          </a:p>
          <a:p>
            <a:pPr marL="342899" marR="0">
              <a:lnSpc>
                <a:spcPts val="2500"/>
              </a:lnSpc>
              <a:spcBef>
                <a:spcPts val="1869"/>
              </a:spcBef>
              <a:spcAft>
                <a:spcPts val="0"/>
              </a:spcAft>
            </a:pPr>
            <a:r>
              <a:rPr dirty="0" sz="2400">
                <a:solidFill>
                  <a:srgbClr val="002060"/>
                </a:solidFill>
                <a:latin typeface="SBKHOJ+MicrosoftYaHei-Bold"/>
                <a:cs typeface="SBKHOJ+MicrosoftYaHei-Bold"/>
              </a:rPr>
              <a:t>法定程序的行为。</a:t>
            </a:r>
          </a:p>
        </p:txBody>
      </p:sp>
      <p:sp>
        <p:nvSpPr>
          <p:cNvPr id="5" name="object 5"/>
          <p:cNvSpPr txBox="1"/>
          <p:nvPr/>
        </p:nvSpPr>
        <p:spPr>
          <a:xfrm>
            <a:off x="1214119" y="3779108"/>
            <a:ext cx="10436860" cy="255025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例1：某项目负责人在签订外协合同时，将原本20万以上的合同，</a:t>
            </a:r>
            <a:r>
              <a:rPr dirty="0" sz="2400">
                <a:solidFill>
                  <a:srgbClr val="c00000"/>
                </a:solidFill>
                <a:latin typeface="SBKHOJ+MicrosoftYaHei-Bold"/>
                <a:cs typeface="SBKHOJ+MicrosoftYaHei-Bold"/>
              </a:rPr>
              <a:t>分批分</a:t>
            </a:r>
          </a:p>
          <a:p>
            <a:pPr marL="342900" marR="0">
              <a:lnSpc>
                <a:spcPts val="2500"/>
              </a:lnSpc>
              <a:spcBef>
                <a:spcPts val="1819"/>
              </a:spcBef>
              <a:spcAft>
                <a:spcPts val="0"/>
              </a:spcAft>
            </a:pPr>
            <a:r>
              <a:rPr dirty="0" sz="2400">
                <a:solidFill>
                  <a:srgbClr val="c00000"/>
                </a:solidFill>
                <a:latin typeface="SBKHOJ+MicrosoftYaHei-Bold"/>
                <a:cs typeface="SBKHOJ+MicrosoftYaHei-Bold"/>
              </a:rPr>
              <a:t>次从不同项目中以较小金额报销，未履行校内采购流程</a:t>
            </a:r>
            <a:r>
              <a:rPr dirty="0" sz="2400">
                <a:solidFill>
                  <a:srgbClr val="002060"/>
                </a:solidFill>
                <a:latin typeface="SBKHOJ+MicrosoftYaHei-Bold"/>
                <a:cs typeface="SBKHOJ+MicrosoftYaHei-Bold"/>
              </a:rPr>
              <a:t>；</a:t>
            </a:r>
          </a:p>
          <a:p>
            <a:pPr marL="0" marR="0">
              <a:lnSpc>
                <a:spcPts val="2500"/>
              </a:lnSpc>
              <a:spcBef>
                <a:spcPts val="1819"/>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例2：某项目负责人在购买仪器时，为规避招标，</a:t>
            </a:r>
            <a:r>
              <a:rPr dirty="0" sz="2400">
                <a:solidFill>
                  <a:srgbClr val="c00000"/>
                </a:solidFill>
                <a:latin typeface="SBKHOJ+MicrosoftYaHei-Bold"/>
                <a:cs typeface="SBKHOJ+MicrosoftYaHei-Bold"/>
              </a:rPr>
              <a:t>将单套设备拆分成不同的</a:t>
            </a:r>
          </a:p>
          <a:p>
            <a:pPr marL="342900" marR="0">
              <a:lnSpc>
                <a:spcPts val="2500"/>
              </a:lnSpc>
              <a:spcBef>
                <a:spcPts val="1869"/>
              </a:spcBef>
              <a:spcAft>
                <a:spcPts val="0"/>
              </a:spcAft>
            </a:pPr>
            <a:r>
              <a:rPr dirty="0" sz="2400">
                <a:solidFill>
                  <a:srgbClr val="c00000"/>
                </a:solidFill>
                <a:latin typeface="SBKHOJ+MicrosoftYaHei-Bold"/>
                <a:cs typeface="SBKHOJ+MicrosoftYaHei-Bold"/>
              </a:rPr>
              <a:t>零配件</a:t>
            </a:r>
            <a:r>
              <a:rPr dirty="0" sz="2400">
                <a:solidFill>
                  <a:srgbClr val="002060"/>
                </a:solidFill>
                <a:latin typeface="SBKHOJ+MicrosoftYaHei-Bold"/>
                <a:cs typeface="SBKHOJ+MicrosoftYaHei-Bold"/>
              </a:rPr>
              <a:t>，分多次以较小金额采购，再组装成单套设备；</a:t>
            </a:r>
          </a:p>
          <a:p>
            <a:pPr marL="0" marR="0">
              <a:lnSpc>
                <a:spcPts val="2500"/>
              </a:lnSpc>
              <a:spcBef>
                <a:spcPts val="1819"/>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a:t>
            </a:r>
          </a:p>
        </p:txBody>
      </p:sp>
      <p:sp>
        <p:nvSpPr>
          <p:cNvPr id="6" name="object 6"/>
          <p:cNvSpPr txBox="1"/>
          <p:nvPr/>
        </p:nvSpPr>
        <p:spPr>
          <a:xfrm>
            <a:off x="11724640" y="6564235"/>
            <a:ext cx="406672"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28</a:t>
            </a:r>
          </a:p>
        </p:txBody>
      </p:sp>
    </p:spTree>
  </p:cSld>
  <p:clrMapOvr>
    <a:masterClrMapping/>
  </p:clrMapOvr>
</p:sld>
</file>

<file path=ppt/slides/slide29.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37077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八、虚开发票套取经费</a:t>
            </a:r>
          </a:p>
        </p:txBody>
      </p:sp>
      <p:sp>
        <p:nvSpPr>
          <p:cNvPr id="4" name="object 4"/>
          <p:cNvSpPr txBox="1"/>
          <p:nvPr/>
        </p:nvSpPr>
        <p:spPr>
          <a:xfrm>
            <a:off x="659765" y="1035908"/>
            <a:ext cx="10858500" cy="145297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c00000"/>
                </a:solidFill>
                <a:latin typeface="WHBLCB+Wingdings-Regular"/>
                <a:cs typeface="WHBLCB+Wingdings-Regular"/>
              </a:rPr>
              <a:t>Ø</a:t>
            </a:r>
            <a:r>
              <a:rPr dirty="0" sz="2400" spc="192">
                <a:solidFill>
                  <a:srgbClr val="c00000"/>
                </a:solidFill>
                <a:latin typeface="Times New Roman"/>
                <a:cs typeface="Times New Roman"/>
              </a:rPr>
              <a:t> </a:t>
            </a:r>
            <a:r>
              <a:rPr dirty="0" sz="2400">
                <a:solidFill>
                  <a:srgbClr val="c00000"/>
                </a:solidFill>
                <a:latin typeface="SBKHOJ+MicrosoftYaHei-Bold"/>
                <a:cs typeface="SBKHOJ+MicrosoftYaHei-Bold"/>
              </a:rPr>
              <a:t>虚开发票套取经费</a:t>
            </a:r>
            <a:r>
              <a:rPr dirty="0" sz="2400">
                <a:solidFill>
                  <a:srgbClr val="002060"/>
                </a:solidFill>
                <a:latin typeface="SBKHOJ+MicrosoftYaHei-Bold"/>
                <a:cs typeface="SBKHOJ+MicrosoftYaHei-Bold"/>
              </a:rPr>
              <a:t>是指在无真实货物、服务或工程交易的情况下，故意开具、</a:t>
            </a:r>
          </a:p>
          <a:p>
            <a:pPr marL="342899" marR="0">
              <a:lnSpc>
                <a:spcPts val="2500"/>
              </a:lnSpc>
              <a:spcBef>
                <a:spcPts val="1819"/>
              </a:spcBef>
              <a:spcAft>
                <a:spcPts val="0"/>
              </a:spcAft>
            </a:pPr>
            <a:r>
              <a:rPr dirty="0" sz="2400">
                <a:solidFill>
                  <a:srgbClr val="002060"/>
                </a:solidFill>
                <a:latin typeface="SBKHOJ+MicrosoftYaHei-Bold"/>
                <a:cs typeface="SBKHOJ+MicrosoftYaHei-Bold"/>
              </a:rPr>
              <a:t>取得或让他人开具与实际业务不符的发票，并以该发票作为支出凭证，从财政</a:t>
            </a:r>
          </a:p>
          <a:p>
            <a:pPr marL="342899" marR="0">
              <a:lnSpc>
                <a:spcPts val="2500"/>
              </a:lnSpc>
              <a:spcBef>
                <a:spcPts val="1819"/>
              </a:spcBef>
              <a:spcAft>
                <a:spcPts val="0"/>
              </a:spcAft>
            </a:pPr>
            <a:r>
              <a:rPr dirty="0" sz="2400">
                <a:solidFill>
                  <a:srgbClr val="002060"/>
                </a:solidFill>
                <a:latin typeface="SBKHOJ+MicrosoftYaHei-Bold"/>
                <a:cs typeface="SBKHOJ+MicrosoftYaHei-Bold"/>
              </a:rPr>
              <a:t>或科研经费中报销、冲账，从而非法套取公款归个人或小团体使用的行为。</a:t>
            </a:r>
          </a:p>
        </p:txBody>
      </p:sp>
      <p:sp>
        <p:nvSpPr>
          <p:cNvPr id="5" name="object 5"/>
          <p:cNvSpPr txBox="1"/>
          <p:nvPr/>
        </p:nvSpPr>
        <p:spPr>
          <a:xfrm>
            <a:off x="1214119" y="3230468"/>
            <a:ext cx="10436860" cy="145297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例1：某项目负责人在项目执行过程中，产生了部分无法在直接经费中报销</a:t>
            </a:r>
          </a:p>
          <a:p>
            <a:pPr marL="342900" marR="0">
              <a:lnSpc>
                <a:spcPts val="2500"/>
              </a:lnSpc>
              <a:spcBef>
                <a:spcPts val="1819"/>
              </a:spcBef>
              <a:spcAft>
                <a:spcPts val="0"/>
              </a:spcAft>
            </a:pPr>
            <a:r>
              <a:rPr dirty="0" sz="2400">
                <a:solidFill>
                  <a:srgbClr val="002060"/>
                </a:solidFill>
                <a:latin typeface="SBKHOJ+MicrosoftYaHei-Bold"/>
                <a:cs typeface="SBKHOJ+MicrosoftYaHei-Bold"/>
              </a:rPr>
              <a:t>的间接费用，负责人通过</a:t>
            </a:r>
            <a:r>
              <a:rPr dirty="0" sz="2400">
                <a:solidFill>
                  <a:srgbClr val="c00000"/>
                </a:solidFill>
                <a:latin typeface="SBKHOJ+MicrosoftYaHei-Bold"/>
                <a:cs typeface="SBKHOJ+MicrosoftYaHei-Bold"/>
              </a:rPr>
              <a:t>开具虚假的耗材采购发票</a:t>
            </a:r>
            <a:r>
              <a:rPr dirty="0" sz="2400">
                <a:solidFill>
                  <a:srgbClr val="002060"/>
                </a:solidFill>
                <a:latin typeface="SBKHOJ+MicrosoftYaHei-Bold"/>
                <a:cs typeface="SBKHOJ+MicrosoftYaHei-Bold"/>
              </a:rPr>
              <a:t>，报销后将资金存在项</a:t>
            </a:r>
          </a:p>
          <a:p>
            <a:pPr marL="342900" marR="0">
              <a:lnSpc>
                <a:spcPts val="2500"/>
              </a:lnSpc>
              <a:spcBef>
                <a:spcPts val="1819"/>
              </a:spcBef>
              <a:spcAft>
                <a:spcPts val="0"/>
              </a:spcAft>
            </a:pPr>
            <a:r>
              <a:rPr dirty="0" sz="2400">
                <a:solidFill>
                  <a:srgbClr val="002060"/>
                </a:solidFill>
                <a:latin typeface="SBKHOJ+MicrosoftYaHei-Bold"/>
                <a:cs typeface="SBKHOJ+MicrosoftYaHei-Bold"/>
              </a:rPr>
              <a:t>目组小金库中使用；</a:t>
            </a:r>
          </a:p>
        </p:txBody>
      </p:sp>
      <p:sp>
        <p:nvSpPr>
          <p:cNvPr id="6" name="object 6"/>
          <p:cNvSpPr txBox="1"/>
          <p:nvPr/>
        </p:nvSpPr>
        <p:spPr>
          <a:xfrm>
            <a:off x="1214119" y="4876388"/>
            <a:ext cx="10436860" cy="90433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例2：某项目负责人为避免签订外协（外购）合同，要求供应商提供</a:t>
            </a:r>
            <a:r>
              <a:rPr dirty="0" sz="2400">
                <a:solidFill>
                  <a:srgbClr val="c00000"/>
                </a:solidFill>
                <a:latin typeface="SBKHOJ+MicrosoftYaHei-Bold"/>
                <a:cs typeface="SBKHOJ+MicrosoftYaHei-Bold"/>
              </a:rPr>
              <a:t>与业务</a:t>
            </a:r>
          </a:p>
          <a:p>
            <a:pPr marL="342900" marR="0">
              <a:lnSpc>
                <a:spcPts val="2500"/>
              </a:lnSpc>
              <a:spcBef>
                <a:spcPts val="1819"/>
              </a:spcBef>
              <a:spcAft>
                <a:spcPts val="0"/>
              </a:spcAft>
            </a:pPr>
            <a:r>
              <a:rPr dirty="0" sz="2400">
                <a:solidFill>
                  <a:srgbClr val="c00000"/>
                </a:solidFill>
                <a:latin typeface="SBKHOJ+MicrosoftYaHei-Bold"/>
                <a:cs typeface="SBKHOJ+MicrosoftYaHei-Bold"/>
              </a:rPr>
              <a:t>不符其他耗材发票</a:t>
            </a:r>
            <a:r>
              <a:rPr dirty="0" sz="2400">
                <a:solidFill>
                  <a:srgbClr val="002060"/>
                </a:solidFill>
                <a:latin typeface="SBKHOJ+MicrosoftYaHei-Bold"/>
                <a:cs typeface="SBKHOJ+MicrosoftYaHei-Bold"/>
              </a:rPr>
              <a:t>，从科研项目中报销；</a:t>
            </a:r>
          </a:p>
        </p:txBody>
      </p:sp>
      <p:sp>
        <p:nvSpPr>
          <p:cNvPr id="7" name="object 7"/>
          <p:cNvSpPr txBox="1"/>
          <p:nvPr/>
        </p:nvSpPr>
        <p:spPr>
          <a:xfrm>
            <a:off x="1214119" y="5973668"/>
            <a:ext cx="1082159"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a:t>
            </a:r>
          </a:p>
        </p:txBody>
      </p:sp>
      <p:sp>
        <p:nvSpPr>
          <p:cNvPr id="8" name="object 8"/>
          <p:cNvSpPr txBox="1"/>
          <p:nvPr/>
        </p:nvSpPr>
        <p:spPr>
          <a:xfrm>
            <a:off x="11724640" y="6564235"/>
            <a:ext cx="406672"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29</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69899" y="4037062"/>
            <a:ext cx="2285364" cy="834690"/>
          </a:xfrm>
          <a:prstGeom prst="rect">
            <a:avLst/>
          </a:prstGeom>
        </p:spPr>
        <p:txBody>
          <a:bodyPr wrap="square" lIns="0" tIns="0" rIns="0" bIns="0" rtlCol="0" vert="horz">
            <a:spAutoFit/>
          </a:bodyPr>
          <a:lstStyle/>
          <a:p>
            <a:pPr marL="355600" marR="0">
              <a:lnSpc>
                <a:spcPts val="2912"/>
              </a:lnSpc>
              <a:spcBef>
                <a:spcPts val="0"/>
              </a:spcBef>
              <a:spcAft>
                <a:spcPts val="0"/>
              </a:spcAft>
            </a:pPr>
            <a:r>
              <a:rPr dirty="0" sz="2800">
                <a:solidFill>
                  <a:srgbClr val="133984"/>
                </a:solidFill>
                <a:latin typeface="SBKHOJ+MicrosoftYaHei-Bold"/>
                <a:cs typeface="SBKHOJ+MicrosoftYaHei-Bold"/>
              </a:rPr>
              <a:t>科研项目</a:t>
            </a:r>
          </a:p>
          <a:p>
            <a:pPr marL="0" marR="0">
              <a:lnSpc>
                <a:spcPts val="2912"/>
              </a:lnSpc>
              <a:spcBef>
                <a:spcPts val="497"/>
              </a:spcBef>
              <a:spcAft>
                <a:spcPts val="0"/>
              </a:spcAft>
            </a:pPr>
            <a:r>
              <a:rPr dirty="0" sz="2800">
                <a:solidFill>
                  <a:srgbClr val="133984"/>
                </a:solidFill>
                <a:latin typeface="SBKHOJ+MicrosoftYaHei-Bold"/>
                <a:cs typeface="SBKHOJ+MicrosoftYaHei-Bold"/>
              </a:rPr>
              <a:t>管理制度宣贯</a:t>
            </a:r>
          </a:p>
        </p:txBody>
      </p:sp>
      <p:sp>
        <p:nvSpPr>
          <p:cNvPr id="4" name="object 4"/>
          <p:cNvSpPr txBox="1"/>
          <p:nvPr/>
        </p:nvSpPr>
        <p:spPr>
          <a:xfrm>
            <a:off x="11788140" y="6564235"/>
            <a:ext cx="279536"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3</a:t>
            </a:r>
          </a:p>
        </p:txBody>
      </p:sp>
    </p:spTree>
  </p:cSld>
  <p:clrMapOvr>
    <a:masterClrMapping/>
  </p:clrMapOvr>
</p:sld>
</file>

<file path=ppt/slides/slide30.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37077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九、虚构业务套取经费</a:t>
            </a:r>
          </a:p>
        </p:txBody>
      </p:sp>
      <p:sp>
        <p:nvSpPr>
          <p:cNvPr id="4" name="object 4"/>
          <p:cNvSpPr txBox="1"/>
          <p:nvPr/>
        </p:nvSpPr>
        <p:spPr>
          <a:xfrm>
            <a:off x="659765" y="1035908"/>
            <a:ext cx="11163300" cy="2001618"/>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c00000"/>
                </a:solidFill>
                <a:latin typeface="WHBLCB+Wingdings-Regular"/>
                <a:cs typeface="WHBLCB+Wingdings-Regular"/>
              </a:rPr>
              <a:t>Ø</a:t>
            </a:r>
            <a:r>
              <a:rPr dirty="0" sz="2400" spc="192">
                <a:solidFill>
                  <a:srgbClr val="c00000"/>
                </a:solidFill>
                <a:latin typeface="Times New Roman"/>
                <a:cs typeface="Times New Roman"/>
              </a:rPr>
              <a:t> </a:t>
            </a:r>
            <a:r>
              <a:rPr dirty="0" sz="2400">
                <a:solidFill>
                  <a:srgbClr val="c00000"/>
                </a:solidFill>
                <a:latin typeface="SBKHOJ+MicrosoftYaHei-Bold"/>
                <a:cs typeface="SBKHOJ+MicrosoftYaHei-Bold"/>
              </a:rPr>
              <a:t>虚构业务套取经费</a:t>
            </a:r>
            <a:r>
              <a:rPr dirty="0" sz="2400">
                <a:solidFill>
                  <a:srgbClr val="002060"/>
                </a:solidFill>
                <a:latin typeface="SBKHOJ+MicrosoftYaHei-Bold"/>
                <a:cs typeface="SBKHOJ+MicrosoftYaHei-Bold"/>
              </a:rPr>
              <a:t>是指在没有真实经济业务发生的情况下，故意编造、伪造或</a:t>
            </a:r>
          </a:p>
          <a:p>
            <a:pPr marL="342899" marR="0">
              <a:lnSpc>
                <a:spcPts val="2500"/>
              </a:lnSpc>
              <a:spcBef>
                <a:spcPts val="1819"/>
              </a:spcBef>
              <a:spcAft>
                <a:spcPts val="0"/>
              </a:spcAft>
            </a:pPr>
            <a:r>
              <a:rPr dirty="0" sz="2400">
                <a:solidFill>
                  <a:srgbClr val="002060"/>
                </a:solidFill>
                <a:latin typeface="SBKHOJ+MicrosoftYaHei-Bold"/>
                <a:cs typeface="SBKHOJ+MicrosoftYaHei-Bold"/>
              </a:rPr>
              <a:t>变造合同、订单、会议通知、差旅行程、测试报告、外协成果等整套业务资料，</a:t>
            </a:r>
          </a:p>
          <a:p>
            <a:pPr marL="342899" marR="0">
              <a:lnSpc>
                <a:spcPts val="2500"/>
              </a:lnSpc>
              <a:spcBef>
                <a:spcPts val="1819"/>
              </a:spcBef>
              <a:spcAft>
                <a:spcPts val="0"/>
              </a:spcAft>
            </a:pPr>
            <a:r>
              <a:rPr dirty="0" sz="2400">
                <a:solidFill>
                  <a:srgbClr val="002060"/>
                </a:solidFill>
                <a:latin typeface="SBKHOJ+MicrosoftYaHei-Bold"/>
                <a:cs typeface="SBKHOJ+MicrosoftYaHei-Bold"/>
              </a:rPr>
              <a:t>形成表面合规的支出链条，并据此开具、取得发票或财政票据，从财政或科研</a:t>
            </a:r>
          </a:p>
          <a:p>
            <a:pPr marL="342899" marR="0">
              <a:lnSpc>
                <a:spcPts val="2500"/>
              </a:lnSpc>
              <a:spcBef>
                <a:spcPts val="1869"/>
              </a:spcBef>
              <a:spcAft>
                <a:spcPts val="0"/>
              </a:spcAft>
            </a:pPr>
            <a:r>
              <a:rPr dirty="0" sz="2400">
                <a:solidFill>
                  <a:srgbClr val="002060"/>
                </a:solidFill>
                <a:latin typeface="SBKHOJ+MicrosoftYaHei-Bold"/>
                <a:cs typeface="SBKHOJ+MicrosoftYaHei-Bold"/>
              </a:rPr>
              <a:t>等公共资金中报销、转账，从而非法套取公款归个人或小团体使用的行为。</a:t>
            </a:r>
          </a:p>
        </p:txBody>
      </p:sp>
      <p:sp>
        <p:nvSpPr>
          <p:cNvPr id="5" name="object 5"/>
          <p:cNvSpPr txBox="1"/>
          <p:nvPr/>
        </p:nvSpPr>
        <p:spPr>
          <a:xfrm>
            <a:off x="1214119" y="3779108"/>
            <a:ext cx="10436860" cy="255025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例1：某项目负责人在项目执行过程中，要求测试单位</a:t>
            </a:r>
            <a:r>
              <a:rPr dirty="0" sz="2400">
                <a:solidFill>
                  <a:srgbClr val="c00000"/>
                </a:solidFill>
                <a:latin typeface="SBKHOJ+MicrosoftYaHei-Bold"/>
                <a:cs typeface="SBKHOJ+MicrosoftYaHei-Bold"/>
              </a:rPr>
              <a:t>签订虚假的测试分析</a:t>
            </a:r>
          </a:p>
          <a:p>
            <a:pPr marL="342900" marR="0">
              <a:lnSpc>
                <a:spcPts val="2500"/>
              </a:lnSpc>
              <a:spcBef>
                <a:spcPts val="1819"/>
              </a:spcBef>
              <a:spcAft>
                <a:spcPts val="0"/>
              </a:spcAft>
            </a:pPr>
            <a:r>
              <a:rPr dirty="0" sz="2400">
                <a:solidFill>
                  <a:srgbClr val="c00000"/>
                </a:solidFill>
                <a:latin typeface="SBKHOJ+MicrosoftYaHei-Bold"/>
                <a:cs typeface="SBKHOJ+MicrosoftYaHei-Bold"/>
              </a:rPr>
              <a:t>外协合同，并据此开具发票，报销后将资金存在测试单位另做他用</a:t>
            </a:r>
            <a:r>
              <a:rPr dirty="0" sz="2400">
                <a:solidFill>
                  <a:srgbClr val="002060"/>
                </a:solidFill>
                <a:latin typeface="SBKHOJ+MicrosoftYaHei-Bold"/>
                <a:cs typeface="SBKHOJ+MicrosoftYaHei-Bold"/>
              </a:rPr>
              <a:t>；</a:t>
            </a:r>
          </a:p>
          <a:p>
            <a:pPr marL="0" marR="0">
              <a:lnSpc>
                <a:spcPts val="2500"/>
              </a:lnSpc>
              <a:spcBef>
                <a:spcPts val="1819"/>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例2：某项目负责人虚构调研需求，购买外埠往返车票/机票，在并未成行</a:t>
            </a:r>
          </a:p>
          <a:p>
            <a:pPr marL="342900" marR="0">
              <a:lnSpc>
                <a:spcPts val="2500"/>
              </a:lnSpc>
              <a:spcBef>
                <a:spcPts val="1869"/>
              </a:spcBef>
              <a:spcAft>
                <a:spcPts val="0"/>
              </a:spcAft>
            </a:pPr>
            <a:r>
              <a:rPr dirty="0" sz="2400">
                <a:solidFill>
                  <a:srgbClr val="002060"/>
                </a:solidFill>
                <a:latin typeface="SBKHOJ+MicrosoftYaHei-Bold"/>
                <a:cs typeface="SBKHOJ+MicrosoftYaHei-Bold"/>
              </a:rPr>
              <a:t>的情况下，利用科研项目差旅包干制的规定，</a:t>
            </a:r>
            <a:r>
              <a:rPr dirty="0" sz="2400">
                <a:solidFill>
                  <a:srgbClr val="c00000"/>
                </a:solidFill>
                <a:latin typeface="SBKHOJ+MicrosoftYaHei-Bold"/>
                <a:cs typeface="SBKHOJ+MicrosoftYaHei-Bold"/>
              </a:rPr>
              <a:t>报销套取交通补助和伙食补</a:t>
            </a:r>
          </a:p>
          <a:p>
            <a:pPr marL="342900" marR="0">
              <a:lnSpc>
                <a:spcPts val="2500"/>
              </a:lnSpc>
              <a:spcBef>
                <a:spcPts val="1819"/>
              </a:spcBef>
              <a:spcAft>
                <a:spcPts val="0"/>
              </a:spcAft>
            </a:pPr>
            <a:r>
              <a:rPr dirty="0" sz="2400">
                <a:solidFill>
                  <a:srgbClr val="c00000"/>
                </a:solidFill>
                <a:latin typeface="SBKHOJ+MicrosoftYaHei-Bold"/>
                <a:cs typeface="SBKHOJ+MicrosoftYaHei-Bold"/>
              </a:rPr>
              <a:t>助</a:t>
            </a:r>
            <a:r>
              <a:rPr dirty="0" sz="2400">
                <a:solidFill>
                  <a:srgbClr val="002060"/>
                </a:solidFill>
                <a:latin typeface="SBKHOJ+MicrosoftYaHei-Bold"/>
                <a:cs typeface="SBKHOJ+MicrosoftYaHei-Bold"/>
              </a:rPr>
              <a:t>；</a:t>
            </a:r>
          </a:p>
        </p:txBody>
      </p:sp>
      <p:sp>
        <p:nvSpPr>
          <p:cNvPr id="6" name="object 6"/>
          <p:cNvSpPr txBox="1"/>
          <p:nvPr/>
        </p:nvSpPr>
        <p:spPr>
          <a:xfrm>
            <a:off x="1214119" y="6522308"/>
            <a:ext cx="1082159"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a:t>
            </a:r>
          </a:p>
        </p:txBody>
      </p:sp>
      <p:sp>
        <p:nvSpPr>
          <p:cNvPr id="7" name="object 7"/>
          <p:cNvSpPr txBox="1"/>
          <p:nvPr/>
        </p:nvSpPr>
        <p:spPr>
          <a:xfrm>
            <a:off x="11724640" y="6564235"/>
            <a:ext cx="406672"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30</a:t>
            </a:r>
          </a:p>
        </p:txBody>
      </p:sp>
    </p:spTree>
  </p:cSld>
  <p:clrMapOvr>
    <a:masterClrMapping/>
  </p:clrMapOvr>
</p:sld>
</file>

<file path=ppt/slides/slide31.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51301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十、科研经费执行失范行为后果</a:t>
            </a:r>
          </a:p>
        </p:txBody>
      </p:sp>
      <p:sp>
        <p:nvSpPr>
          <p:cNvPr id="4" name="object 4"/>
          <p:cNvSpPr txBox="1"/>
          <p:nvPr/>
        </p:nvSpPr>
        <p:spPr>
          <a:xfrm>
            <a:off x="659765" y="1035908"/>
            <a:ext cx="35433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c00000"/>
                </a:solidFill>
                <a:latin typeface="WHBLCB+Wingdings-Regular"/>
                <a:cs typeface="WHBLCB+Wingdings-Regular"/>
              </a:rPr>
              <a:t>Ø</a:t>
            </a:r>
            <a:r>
              <a:rPr dirty="0" sz="2400" spc="192">
                <a:solidFill>
                  <a:srgbClr val="c00000"/>
                </a:solidFill>
                <a:latin typeface="Times New Roman"/>
                <a:cs typeface="Times New Roman"/>
              </a:rPr>
              <a:t> </a:t>
            </a:r>
            <a:r>
              <a:rPr dirty="0" sz="2400">
                <a:solidFill>
                  <a:srgbClr val="c00000"/>
                </a:solidFill>
                <a:latin typeface="SBKHOJ+MicrosoftYaHei-Bold"/>
                <a:cs typeface="SBKHOJ+MicrosoftYaHei-Bold"/>
              </a:rPr>
              <a:t>退回</a:t>
            </a:r>
            <a:r>
              <a:rPr dirty="0" sz="2400">
                <a:solidFill>
                  <a:srgbClr val="002060"/>
                </a:solidFill>
                <a:latin typeface="SBKHOJ+MicrosoftYaHei-Bold"/>
                <a:cs typeface="SBKHOJ+MicrosoftYaHei-Bold"/>
              </a:rPr>
              <a:t>违规使用的</a:t>
            </a:r>
            <a:r>
              <a:rPr dirty="0" sz="2400">
                <a:solidFill>
                  <a:srgbClr val="c00000"/>
                </a:solidFill>
                <a:latin typeface="SBKHOJ+MicrosoftYaHei-Bold"/>
                <a:cs typeface="SBKHOJ+MicrosoftYaHei-Bold"/>
              </a:rPr>
              <a:t>资金</a:t>
            </a:r>
            <a:r>
              <a:rPr dirty="0" sz="2400">
                <a:solidFill>
                  <a:srgbClr val="002060"/>
                </a:solidFill>
                <a:latin typeface="SBKHOJ+MicrosoftYaHei-Bold"/>
                <a:cs typeface="SBKHOJ+MicrosoftYaHei-Bold"/>
              </a:rPr>
              <a:t>；</a:t>
            </a:r>
          </a:p>
        </p:txBody>
      </p:sp>
      <p:sp>
        <p:nvSpPr>
          <p:cNvPr id="5" name="object 5"/>
          <p:cNvSpPr txBox="1"/>
          <p:nvPr/>
        </p:nvSpPr>
        <p:spPr>
          <a:xfrm>
            <a:off x="659765" y="1584549"/>
            <a:ext cx="41529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c00000"/>
                </a:solidFill>
                <a:latin typeface="WHBLCB+Wingdings-Regular"/>
                <a:cs typeface="WHBLCB+Wingdings-Regular"/>
              </a:rPr>
              <a:t>Ø</a:t>
            </a:r>
            <a:r>
              <a:rPr dirty="0" sz="2400" spc="192">
                <a:solidFill>
                  <a:srgbClr val="c00000"/>
                </a:solidFill>
                <a:latin typeface="Times New Roman"/>
                <a:cs typeface="Times New Roman"/>
              </a:rPr>
              <a:t> </a:t>
            </a:r>
            <a:r>
              <a:rPr dirty="0" sz="2400">
                <a:solidFill>
                  <a:srgbClr val="c00000"/>
                </a:solidFill>
                <a:latin typeface="SBKHOJ+MicrosoftYaHei-Bold"/>
                <a:cs typeface="SBKHOJ+MicrosoftYaHei-Bold"/>
              </a:rPr>
              <a:t>追回</a:t>
            </a:r>
            <a:r>
              <a:rPr dirty="0" sz="2400">
                <a:solidFill>
                  <a:srgbClr val="002060"/>
                </a:solidFill>
                <a:latin typeface="SBKHOJ+MicrosoftYaHei-Bold"/>
                <a:cs typeface="SBKHOJ+MicrosoftYaHei-Bold"/>
              </a:rPr>
              <a:t>已拨付全部项目</a:t>
            </a:r>
            <a:r>
              <a:rPr dirty="0" sz="2400">
                <a:solidFill>
                  <a:srgbClr val="c00000"/>
                </a:solidFill>
                <a:latin typeface="SBKHOJ+MicrosoftYaHei-Bold"/>
                <a:cs typeface="SBKHOJ+MicrosoftYaHei-Bold"/>
              </a:rPr>
              <a:t>经费</a:t>
            </a:r>
            <a:r>
              <a:rPr dirty="0" sz="2400">
                <a:solidFill>
                  <a:srgbClr val="002060"/>
                </a:solidFill>
                <a:latin typeface="SBKHOJ+MicrosoftYaHei-Bold"/>
                <a:cs typeface="SBKHOJ+MicrosoftYaHei-Bold"/>
              </a:rPr>
              <a:t>；</a:t>
            </a:r>
          </a:p>
        </p:txBody>
      </p:sp>
      <p:sp>
        <p:nvSpPr>
          <p:cNvPr id="6" name="object 6"/>
          <p:cNvSpPr txBox="1"/>
          <p:nvPr/>
        </p:nvSpPr>
        <p:spPr>
          <a:xfrm>
            <a:off x="659765" y="2133188"/>
            <a:ext cx="11163300" cy="255025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对相关项目负责人进行</a:t>
            </a:r>
            <a:r>
              <a:rPr dirty="0" sz="2400">
                <a:solidFill>
                  <a:srgbClr val="c00000"/>
                </a:solidFill>
                <a:latin typeface="SBKHOJ+MicrosoftYaHei-Bold"/>
                <a:cs typeface="SBKHOJ+MicrosoftYaHei-Bold"/>
              </a:rPr>
              <a:t>警示教育</a:t>
            </a:r>
            <a:r>
              <a:rPr dirty="0" sz="2400">
                <a:solidFill>
                  <a:srgbClr val="002060"/>
                </a:solidFill>
                <a:latin typeface="SBKHOJ+MicrosoftYaHei-Bold"/>
                <a:cs typeface="SBKHOJ+MicrosoftYaHei-Bold"/>
              </a:rPr>
              <a:t>、</a:t>
            </a:r>
            <a:r>
              <a:rPr dirty="0" sz="2400">
                <a:solidFill>
                  <a:srgbClr val="c00000"/>
                </a:solidFill>
                <a:latin typeface="SBKHOJ+MicrosoftYaHei-Bold"/>
                <a:cs typeface="SBKHOJ+MicrosoftYaHei-Bold"/>
              </a:rPr>
              <a:t>诫勉谈话</a:t>
            </a:r>
            <a:r>
              <a:rPr dirty="0" sz="2400">
                <a:solidFill>
                  <a:srgbClr val="002060"/>
                </a:solidFill>
                <a:latin typeface="SBKHOJ+MicrosoftYaHei-Bold"/>
                <a:cs typeface="SBKHOJ+MicrosoftYaHei-Bold"/>
              </a:rPr>
              <a:t>、</a:t>
            </a:r>
            <a:r>
              <a:rPr dirty="0" sz="2400">
                <a:solidFill>
                  <a:srgbClr val="c00000"/>
                </a:solidFill>
                <a:latin typeface="SBKHOJ+MicrosoftYaHei-Bold"/>
                <a:cs typeface="SBKHOJ+MicrosoftYaHei-Bold"/>
              </a:rPr>
              <a:t>通报批评</a:t>
            </a:r>
            <a:r>
              <a:rPr dirty="0" sz="2400">
                <a:solidFill>
                  <a:srgbClr val="002060"/>
                </a:solidFill>
                <a:latin typeface="SBKHOJ+MicrosoftYaHei-Bold"/>
                <a:cs typeface="SBKHOJ+MicrosoftYaHei-Bold"/>
              </a:rPr>
              <a:t>；</a:t>
            </a:r>
          </a:p>
          <a:p>
            <a:pPr marL="0" marR="0">
              <a:lnSpc>
                <a:spcPts val="2500"/>
              </a:lnSpc>
              <a:spcBef>
                <a:spcPts val="1819"/>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一定期限直至永久</a:t>
            </a:r>
            <a:r>
              <a:rPr dirty="0" sz="2400">
                <a:solidFill>
                  <a:srgbClr val="c00000"/>
                </a:solidFill>
                <a:latin typeface="SBKHOJ+MicrosoftYaHei-Bold"/>
                <a:cs typeface="SBKHOJ+MicrosoftYaHei-Bold"/>
              </a:rPr>
              <a:t>取消申请或申报科技计划项目</a:t>
            </a:r>
            <a:r>
              <a:rPr dirty="0" sz="2400">
                <a:solidFill>
                  <a:srgbClr val="002060"/>
                </a:solidFill>
                <a:latin typeface="SBKHOJ+MicrosoftYaHei-Bold"/>
                <a:cs typeface="SBKHOJ+MicrosoftYaHei-Bold"/>
              </a:rPr>
              <a:t>（专项、基金等）、</a:t>
            </a:r>
            <a:r>
              <a:rPr dirty="0" sz="2400">
                <a:solidFill>
                  <a:srgbClr val="c00000"/>
                </a:solidFill>
                <a:latin typeface="SBKHOJ+MicrosoftYaHei-Bold"/>
                <a:cs typeface="SBKHOJ+MicrosoftYaHei-Bold"/>
              </a:rPr>
              <a:t>科技奖励</a:t>
            </a:r>
            <a:r>
              <a:rPr dirty="0" sz="2400">
                <a:solidFill>
                  <a:srgbClr val="002060"/>
                </a:solidFill>
                <a:latin typeface="SBKHOJ+MicrosoftYaHei-Bold"/>
                <a:cs typeface="SBKHOJ+MicrosoftYaHei-Bold"/>
              </a:rPr>
              <a:t>、</a:t>
            </a:r>
          </a:p>
          <a:p>
            <a:pPr marL="342899" marR="0">
              <a:lnSpc>
                <a:spcPts val="2500"/>
              </a:lnSpc>
              <a:spcBef>
                <a:spcPts val="1819"/>
              </a:spcBef>
              <a:spcAft>
                <a:spcPts val="0"/>
              </a:spcAft>
            </a:pPr>
            <a:r>
              <a:rPr dirty="0" sz="2400">
                <a:solidFill>
                  <a:srgbClr val="c00000"/>
                </a:solidFill>
                <a:latin typeface="SBKHOJ+MicrosoftYaHei-Bold"/>
                <a:cs typeface="SBKHOJ+MicrosoftYaHei-Bold"/>
              </a:rPr>
              <a:t>科技人才称号</a:t>
            </a:r>
            <a:r>
              <a:rPr dirty="0" sz="2400">
                <a:solidFill>
                  <a:srgbClr val="002060"/>
                </a:solidFill>
                <a:latin typeface="SBKHOJ+MicrosoftYaHei-Bold"/>
                <a:cs typeface="SBKHOJ+MicrosoftYaHei-Bold"/>
              </a:rPr>
              <a:t>和</a:t>
            </a:r>
            <a:r>
              <a:rPr dirty="0" sz="2400">
                <a:solidFill>
                  <a:srgbClr val="c00000"/>
                </a:solidFill>
                <a:latin typeface="SBKHOJ+MicrosoftYaHei-Bold"/>
                <a:cs typeface="SBKHOJ+MicrosoftYaHei-Bold"/>
              </a:rPr>
              <a:t>专业技术职务晋升等资格</a:t>
            </a:r>
            <a:r>
              <a:rPr dirty="0" sz="2400">
                <a:solidFill>
                  <a:srgbClr val="002060"/>
                </a:solidFill>
                <a:latin typeface="SBKHOJ+MicrosoftYaHei-Bold"/>
                <a:cs typeface="SBKHOJ+MicrosoftYaHei-Bold"/>
              </a:rPr>
              <a:t>；</a:t>
            </a:r>
          </a:p>
          <a:p>
            <a:pPr marL="0" marR="0">
              <a:lnSpc>
                <a:spcPts val="2500"/>
              </a:lnSpc>
              <a:spcBef>
                <a:spcPts val="1869"/>
              </a:spcBef>
              <a:spcAft>
                <a:spcPts val="0"/>
              </a:spcAft>
            </a:pPr>
            <a:r>
              <a:rPr dirty="0" sz="2400">
                <a:solidFill>
                  <a:srgbClr val="c00000"/>
                </a:solidFill>
                <a:latin typeface="WHBLCB+Wingdings-Regular"/>
                <a:cs typeface="WHBLCB+Wingdings-Regular"/>
              </a:rPr>
              <a:t>Ø</a:t>
            </a:r>
            <a:r>
              <a:rPr dirty="0" sz="2400" spc="192">
                <a:solidFill>
                  <a:srgbClr val="c00000"/>
                </a:solidFill>
                <a:latin typeface="Times New Roman"/>
                <a:cs typeface="Times New Roman"/>
              </a:rPr>
              <a:t> </a:t>
            </a:r>
            <a:r>
              <a:rPr dirty="0" sz="2400">
                <a:solidFill>
                  <a:srgbClr val="c00000"/>
                </a:solidFill>
                <a:latin typeface="SBKHOJ+MicrosoftYaHei-Bold"/>
                <a:cs typeface="SBKHOJ+MicrosoftYaHei-Bold"/>
              </a:rPr>
              <a:t>撤销已立项项目</a:t>
            </a:r>
            <a:r>
              <a:rPr dirty="0" sz="2400">
                <a:solidFill>
                  <a:srgbClr val="002060"/>
                </a:solidFill>
                <a:latin typeface="SBKHOJ+MicrosoftYaHei-Bold"/>
                <a:cs typeface="SBKHOJ+MicrosoftYaHei-Bold"/>
              </a:rPr>
              <a:t>，并撤销通过该失范行为获得的相关学术奖励、荣誉称号、</a:t>
            </a:r>
            <a:r>
              <a:rPr dirty="0" sz="2400">
                <a:solidFill>
                  <a:srgbClr val="c00000"/>
                </a:solidFill>
                <a:latin typeface="SBKHOJ+MicrosoftYaHei-Bold"/>
                <a:cs typeface="SBKHOJ+MicrosoftYaHei-Bold"/>
              </a:rPr>
              <a:t>职</a:t>
            </a:r>
          </a:p>
          <a:p>
            <a:pPr marL="342899" marR="0">
              <a:lnSpc>
                <a:spcPts val="2500"/>
              </a:lnSpc>
              <a:spcBef>
                <a:spcPts val="1819"/>
              </a:spcBef>
              <a:spcAft>
                <a:spcPts val="0"/>
              </a:spcAft>
            </a:pPr>
            <a:r>
              <a:rPr dirty="0" sz="2400">
                <a:solidFill>
                  <a:srgbClr val="c00000"/>
                </a:solidFill>
                <a:latin typeface="SBKHOJ+MicrosoftYaHei-Bold"/>
                <a:cs typeface="SBKHOJ+MicrosoftYaHei-Bold"/>
              </a:rPr>
              <a:t>务职称</a:t>
            </a:r>
            <a:r>
              <a:rPr dirty="0" sz="2400">
                <a:solidFill>
                  <a:srgbClr val="002060"/>
                </a:solidFill>
                <a:latin typeface="SBKHOJ+MicrosoftYaHei-Bold"/>
                <a:cs typeface="SBKHOJ+MicrosoftYaHei-Bold"/>
              </a:rPr>
              <a:t>等等；</a:t>
            </a:r>
          </a:p>
        </p:txBody>
      </p:sp>
      <p:sp>
        <p:nvSpPr>
          <p:cNvPr id="7" name="object 7"/>
          <p:cNvSpPr txBox="1"/>
          <p:nvPr/>
        </p:nvSpPr>
        <p:spPr>
          <a:xfrm>
            <a:off x="659765" y="4876388"/>
            <a:ext cx="47625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对项目</a:t>
            </a:r>
            <a:r>
              <a:rPr dirty="0" sz="2400">
                <a:solidFill>
                  <a:srgbClr val="c00000"/>
                </a:solidFill>
                <a:latin typeface="SBKHOJ+MicrosoftYaHei-Bold"/>
                <a:cs typeface="SBKHOJ+MicrosoftYaHei-Bold"/>
              </a:rPr>
              <a:t>依托单位</a:t>
            </a:r>
            <a:r>
              <a:rPr dirty="0" sz="2400">
                <a:solidFill>
                  <a:srgbClr val="002060"/>
                </a:solidFill>
                <a:latin typeface="SBKHOJ+MicrosoftYaHei-Bold"/>
                <a:cs typeface="SBKHOJ+MicrosoftYaHei-Bold"/>
              </a:rPr>
              <a:t>进行</a:t>
            </a:r>
            <a:r>
              <a:rPr dirty="0" sz="2400">
                <a:solidFill>
                  <a:srgbClr val="c00000"/>
                </a:solidFill>
                <a:latin typeface="SBKHOJ+MicrosoftYaHei-Bold"/>
                <a:cs typeface="SBKHOJ+MicrosoftYaHei-Bold"/>
              </a:rPr>
              <a:t>通告批评</a:t>
            </a:r>
            <a:r>
              <a:rPr dirty="0" sz="2400">
                <a:solidFill>
                  <a:srgbClr val="002060"/>
                </a:solidFill>
                <a:latin typeface="SBKHOJ+MicrosoftYaHei-Bold"/>
                <a:cs typeface="SBKHOJ+MicrosoftYaHei-Bold"/>
              </a:rPr>
              <a:t>；</a:t>
            </a:r>
          </a:p>
        </p:txBody>
      </p:sp>
      <p:sp>
        <p:nvSpPr>
          <p:cNvPr id="8" name="object 8"/>
          <p:cNvSpPr txBox="1"/>
          <p:nvPr/>
        </p:nvSpPr>
        <p:spPr>
          <a:xfrm>
            <a:off x="659765" y="5425028"/>
            <a:ext cx="53721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c00000"/>
                </a:solidFill>
                <a:latin typeface="WHBLCB+Wingdings-Regular"/>
                <a:cs typeface="WHBLCB+Wingdings-Regular"/>
              </a:rPr>
              <a:t>Ø</a:t>
            </a:r>
            <a:r>
              <a:rPr dirty="0" sz="2400" spc="192">
                <a:solidFill>
                  <a:srgbClr val="c00000"/>
                </a:solidFill>
                <a:latin typeface="Times New Roman"/>
                <a:cs typeface="Times New Roman"/>
              </a:rPr>
              <a:t> </a:t>
            </a:r>
            <a:r>
              <a:rPr dirty="0" sz="2400">
                <a:solidFill>
                  <a:srgbClr val="c00000"/>
                </a:solidFill>
                <a:latin typeface="SBKHOJ+MicrosoftYaHei-Bold"/>
                <a:cs typeface="SBKHOJ+MicrosoftYaHei-Bold"/>
              </a:rPr>
              <a:t>取消依托单位申报相关项目的资格</a:t>
            </a:r>
            <a:r>
              <a:rPr dirty="0" sz="2400">
                <a:solidFill>
                  <a:srgbClr val="002060"/>
                </a:solidFill>
                <a:latin typeface="SBKHOJ+MicrosoftYaHei-Bold"/>
                <a:cs typeface="SBKHOJ+MicrosoftYaHei-Bold"/>
              </a:rPr>
              <a:t>；</a:t>
            </a:r>
          </a:p>
        </p:txBody>
      </p:sp>
      <p:sp>
        <p:nvSpPr>
          <p:cNvPr id="9" name="object 9"/>
          <p:cNvSpPr txBox="1"/>
          <p:nvPr/>
        </p:nvSpPr>
        <p:spPr>
          <a:xfrm>
            <a:off x="659765" y="5973668"/>
            <a:ext cx="10248900" cy="90433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将相关负责人及依托单位</a:t>
            </a:r>
            <a:r>
              <a:rPr dirty="0" sz="2400">
                <a:solidFill>
                  <a:srgbClr val="c00000"/>
                </a:solidFill>
                <a:latin typeface="SBKHOJ+MicrosoftYaHei-Bold"/>
                <a:cs typeface="SBKHOJ+MicrosoftYaHei-Bold"/>
              </a:rPr>
              <a:t>列入联合惩戒黑名单</a:t>
            </a:r>
            <a:r>
              <a:rPr dirty="0" sz="2400">
                <a:solidFill>
                  <a:srgbClr val="002060"/>
                </a:solidFill>
                <a:latin typeface="SBKHOJ+MicrosoftYaHei-Bold"/>
                <a:cs typeface="SBKHOJ+MicrosoftYaHei-Bold"/>
              </a:rPr>
              <a:t>，</a:t>
            </a:r>
            <a:r>
              <a:rPr dirty="0" sz="2400">
                <a:solidFill>
                  <a:srgbClr val="c00000"/>
                </a:solidFill>
                <a:latin typeface="SBKHOJ+MicrosoftYaHei-Bold"/>
                <a:cs typeface="SBKHOJ+MicrosoftYaHei-Bold"/>
              </a:rPr>
              <a:t>不得申报其他科技项目</a:t>
            </a:r>
            <a:r>
              <a:rPr dirty="0" sz="2400">
                <a:solidFill>
                  <a:srgbClr val="002060"/>
                </a:solidFill>
                <a:latin typeface="SBKHOJ+MicrosoftYaHei-Bold"/>
                <a:cs typeface="SBKHOJ+MicrosoftYaHei-Bold"/>
              </a:rPr>
              <a:t>；</a:t>
            </a:r>
          </a:p>
          <a:p>
            <a:pPr marL="0" marR="0">
              <a:lnSpc>
                <a:spcPts val="2500"/>
              </a:lnSpc>
              <a:spcBef>
                <a:spcPts val="1819"/>
              </a:spcBef>
              <a:spcAft>
                <a:spcPts val="0"/>
              </a:spcAft>
            </a:pPr>
            <a:r>
              <a:rPr dirty="0" sz="2400">
                <a:solidFill>
                  <a:srgbClr val="002060"/>
                </a:solidFill>
                <a:latin typeface="WHBLCB+Wingdings-Regular"/>
                <a:cs typeface="WHBLCB+Wingdings-Regular"/>
              </a:rPr>
              <a:t>Ø</a:t>
            </a:r>
            <a:r>
              <a:rPr dirty="0" sz="2400" spc="192">
                <a:solidFill>
                  <a:srgbClr val="002060"/>
                </a:solidFill>
                <a:latin typeface="Times New Roman"/>
                <a:cs typeface="Times New Roman"/>
              </a:rPr>
              <a:t> </a:t>
            </a:r>
            <a:r>
              <a:rPr dirty="0" sz="2400">
                <a:solidFill>
                  <a:srgbClr val="002060"/>
                </a:solidFill>
                <a:latin typeface="SBKHOJ+MicrosoftYaHei-Bold"/>
                <a:cs typeface="SBKHOJ+MicrosoftYaHei-Bold"/>
              </a:rPr>
              <a:t>……</a:t>
            </a:r>
          </a:p>
        </p:txBody>
      </p:sp>
      <p:sp>
        <p:nvSpPr>
          <p:cNvPr id="10" name="object 10"/>
          <p:cNvSpPr txBox="1"/>
          <p:nvPr/>
        </p:nvSpPr>
        <p:spPr>
          <a:xfrm>
            <a:off x="11724640" y="6564235"/>
            <a:ext cx="406672"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31</a:t>
            </a:r>
          </a:p>
        </p:txBody>
      </p:sp>
    </p:spTree>
  </p:cSld>
  <p:clrMapOvr>
    <a:masterClrMapping/>
  </p:clrMapOvr>
</p:sld>
</file>

<file path=ppt/slides/slide32.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11724640" y="6564235"/>
            <a:ext cx="406672"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32</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2285364"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一、修订背景</a:t>
            </a:r>
          </a:p>
        </p:txBody>
      </p:sp>
      <p:sp>
        <p:nvSpPr>
          <p:cNvPr id="4" name="object 4"/>
          <p:cNvSpPr txBox="1"/>
          <p:nvPr/>
        </p:nvSpPr>
        <p:spPr>
          <a:xfrm>
            <a:off x="627608" y="951487"/>
            <a:ext cx="10946765" cy="1334410"/>
          </a:xfrm>
          <a:prstGeom prst="rect">
            <a:avLst/>
          </a:prstGeom>
        </p:spPr>
        <p:txBody>
          <a:bodyPr wrap="square" lIns="0" tIns="0" rIns="0" bIns="0" rtlCol="0" vert="horz">
            <a:spAutoFit/>
          </a:bodyPr>
          <a:lstStyle/>
          <a:p>
            <a:pPr marL="0" marR="0">
              <a:lnSpc>
                <a:spcPts val="2287"/>
              </a:lnSpc>
              <a:spcBef>
                <a:spcPts val="0"/>
              </a:spcBef>
              <a:spcAft>
                <a:spcPts val="0"/>
              </a:spcAft>
            </a:pPr>
            <a:r>
              <a:rPr dirty="0" sz="2200">
                <a:solidFill>
                  <a:srgbClr val="002060"/>
                </a:solidFill>
                <a:latin typeface="WHBLCB+Wingdings-Regular"/>
                <a:cs typeface="WHBLCB+Wingdings-Regular"/>
              </a:rPr>
              <a:t>p</a:t>
            </a:r>
            <a:r>
              <a:rPr dirty="0" sz="2200" spc="1089">
                <a:solidFill>
                  <a:srgbClr val="002060"/>
                </a:solidFill>
                <a:latin typeface="Times New Roman"/>
                <a:cs typeface="Times New Roman"/>
              </a:rPr>
              <a:t> </a:t>
            </a:r>
            <a:r>
              <a:rPr dirty="0" sz="2200">
                <a:solidFill>
                  <a:srgbClr val="002060"/>
                </a:solidFill>
                <a:latin typeface="SBKHOJ+MicrosoftYaHei-Bold"/>
                <a:cs typeface="SBKHOJ+MicrosoftYaHei-Bold"/>
              </a:rPr>
              <a:t>为了规范和加强学校科研经费管理，提高经费的使用效益，为科研人员潜心研究营造</a:t>
            </a:r>
          </a:p>
          <a:p>
            <a:pPr marL="457200" marR="0">
              <a:lnSpc>
                <a:spcPts val="2287"/>
              </a:lnSpc>
              <a:spcBef>
                <a:spcPts val="1622"/>
              </a:spcBef>
              <a:spcAft>
                <a:spcPts val="0"/>
              </a:spcAft>
            </a:pPr>
            <a:r>
              <a:rPr dirty="0" sz="2200">
                <a:solidFill>
                  <a:srgbClr val="002060"/>
                </a:solidFill>
                <a:latin typeface="SBKHOJ+MicrosoftYaHei-Bold"/>
                <a:cs typeface="SBKHOJ+MicrosoftYaHei-Bold"/>
              </a:rPr>
              <a:t>良好环境，让科研人员和二级学院</a:t>
            </a:r>
            <a:r>
              <a:rPr dirty="0" sz="2200">
                <a:solidFill>
                  <a:srgbClr val="c00000"/>
                </a:solidFill>
                <a:latin typeface="SBKHOJ+MicrosoftYaHei-Bold"/>
                <a:cs typeface="SBKHOJ+MicrosoftYaHei-Bold"/>
              </a:rPr>
              <a:t>充分享受学校科研规模增长的红利</a:t>
            </a:r>
            <a:r>
              <a:rPr dirty="0" sz="2200">
                <a:solidFill>
                  <a:srgbClr val="002060"/>
                </a:solidFill>
                <a:latin typeface="SBKHOJ+MicrosoftYaHei-Bold"/>
                <a:cs typeface="SBKHOJ+MicrosoftYaHei-Bold"/>
              </a:rPr>
              <a:t>，充分调动科研</a:t>
            </a:r>
          </a:p>
          <a:p>
            <a:pPr marL="457200" marR="0">
              <a:lnSpc>
                <a:spcPts val="2287"/>
              </a:lnSpc>
              <a:spcBef>
                <a:spcPts val="1672"/>
              </a:spcBef>
              <a:spcAft>
                <a:spcPts val="0"/>
              </a:spcAft>
            </a:pPr>
            <a:r>
              <a:rPr dirty="0" sz="2200">
                <a:solidFill>
                  <a:srgbClr val="002060"/>
                </a:solidFill>
                <a:latin typeface="SBKHOJ+MicrosoftYaHei-Bold"/>
                <a:cs typeface="SBKHOJ+MicrosoftYaHei-Bold"/>
              </a:rPr>
              <a:t>人员的积极性与创造性，促进学校有组织科研工作持续、健康发展。</a:t>
            </a:r>
          </a:p>
        </p:txBody>
      </p:sp>
      <p:sp>
        <p:nvSpPr>
          <p:cNvPr id="5" name="object 5"/>
          <p:cNvSpPr txBox="1"/>
          <p:nvPr/>
        </p:nvSpPr>
        <p:spPr>
          <a:xfrm>
            <a:off x="627608" y="2460247"/>
            <a:ext cx="11226164" cy="831491"/>
          </a:xfrm>
          <a:prstGeom prst="rect">
            <a:avLst/>
          </a:prstGeom>
        </p:spPr>
        <p:txBody>
          <a:bodyPr wrap="square" lIns="0" tIns="0" rIns="0" bIns="0" rtlCol="0" vert="horz">
            <a:spAutoFit/>
          </a:bodyPr>
          <a:lstStyle/>
          <a:p>
            <a:pPr marL="0" marR="0">
              <a:lnSpc>
                <a:spcPts val="2287"/>
              </a:lnSpc>
              <a:spcBef>
                <a:spcPts val="0"/>
              </a:spcBef>
              <a:spcAft>
                <a:spcPts val="0"/>
              </a:spcAft>
            </a:pPr>
            <a:r>
              <a:rPr dirty="0" sz="2200">
                <a:solidFill>
                  <a:srgbClr val="002060"/>
                </a:solidFill>
                <a:latin typeface="WHBLCB+Wingdings-Regular"/>
                <a:cs typeface="WHBLCB+Wingdings-Regular"/>
              </a:rPr>
              <a:t>p</a:t>
            </a:r>
            <a:r>
              <a:rPr dirty="0" sz="2200" spc="1089">
                <a:solidFill>
                  <a:srgbClr val="002060"/>
                </a:solidFill>
                <a:latin typeface="Times New Roman"/>
                <a:cs typeface="Times New Roman"/>
              </a:rPr>
              <a:t> </a:t>
            </a:r>
            <a:r>
              <a:rPr dirty="0" sz="2200">
                <a:solidFill>
                  <a:srgbClr val="002060"/>
                </a:solidFill>
                <a:latin typeface="SBKHOJ+MicrosoftYaHei-Bold"/>
                <a:cs typeface="SBKHOJ+MicrosoftYaHei-Bold"/>
              </a:rPr>
              <a:t>落实学校开源节流相关要求，充分调动科研人员参与科研投标项目投标活动的积极性，</a:t>
            </a:r>
          </a:p>
          <a:p>
            <a:pPr marL="457200" marR="0">
              <a:lnSpc>
                <a:spcPts val="2287"/>
              </a:lnSpc>
              <a:spcBef>
                <a:spcPts val="1622"/>
              </a:spcBef>
              <a:spcAft>
                <a:spcPts val="0"/>
              </a:spcAft>
            </a:pPr>
            <a:r>
              <a:rPr dirty="0" sz="2200">
                <a:solidFill>
                  <a:srgbClr val="c00000"/>
                </a:solidFill>
                <a:latin typeface="SBKHOJ+MicrosoftYaHei-Bold"/>
                <a:cs typeface="SBKHOJ+MicrosoftYaHei-Bold"/>
              </a:rPr>
              <a:t>进一步扩大学校科研经费规模</a:t>
            </a:r>
            <a:r>
              <a:rPr dirty="0" sz="2200">
                <a:solidFill>
                  <a:srgbClr val="002060"/>
                </a:solidFill>
                <a:latin typeface="SBKHOJ+MicrosoftYaHei-Bold"/>
                <a:cs typeface="SBKHOJ+MicrosoftYaHei-Bold"/>
              </a:rPr>
              <a:t>。</a:t>
            </a:r>
          </a:p>
        </p:txBody>
      </p:sp>
      <p:sp>
        <p:nvSpPr>
          <p:cNvPr id="6" name="object 6"/>
          <p:cNvSpPr txBox="1"/>
          <p:nvPr/>
        </p:nvSpPr>
        <p:spPr>
          <a:xfrm>
            <a:off x="627608" y="3466088"/>
            <a:ext cx="11226164" cy="328571"/>
          </a:xfrm>
          <a:prstGeom prst="rect">
            <a:avLst/>
          </a:prstGeom>
        </p:spPr>
        <p:txBody>
          <a:bodyPr wrap="square" lIns="0" tIns="0" rIns="0" bIns="0" rtlCol="0" vert="horz">
            <a:spAutoFit/>
          </a:bodyPr>
          <a:lstStyle/>
          <a:p>
            <a:pPr marL="0" marR="0">
              <a:lnSpc>
                <a:spcPts val="2287"/>
              </a:lnSpc>
              <a:spcBef>
                <a:spcPts val="0"/>
              </a:spcBef>
              <a:spcAft>
                <a:spcPts val="0"/>
              </a:spcAft>
            </a:pPr>
            <a:r>
              <a:rPr dirty="0" sz="2200">
                <a:solidFill>
                  <a:srgbClr val="002060"/>
                </a:solidFill>
                <a:latin typeface="WHBLCB+Wingdings-Regular"/>
                <a:cs typeface="WHBLCB+Wingdings-Regular"/>
              </a:rPr>
              <a:t>p</a:t>
            </a:r>
            <a:r>
              <a:rPr dirty="0" sz="2200" spc="1089">
                <a:solidFill>
                  <a:srgbClr val="002060"/>
                </a:solidFill>
                <a:latin typeface="Times New Roman"/>
                <a:cs typeface="Times New Roman"/>
              </a:rPr>
              <a:t> </a:t>
            </a:r>
            <a:r>
              <a:rPr dirty="0" sz="2200">
                <a:solidFill>
                  <a:srgbClr val="002060"/>
                </a:solidFill>
                <a:latin typeface="SBKHOJ+MicrosoftYaHei-Bold"/>
                <a:cs typeface="SBKHOJ+MicrosoftYaHei-Bold"/>
              </a:rPr>
              <a:t>按照</a:t>
            </a:r>
            <a:r>
              <a:rPr dirty="0" sz="2200">
                <a:solidFill>
                  <a:srgbClr val="c00000"/>
                </a:solidFill>
                <a:latin typeface="SBKHOJ+MicrosoftYaHei-Bold"/>
                <a:cs typeface="SBKHOJ+MicrosoftYaHei-Bold"/>
              </a:rPr>
              <a:t>各级主管部门科研项目经费检查整改</a:t>
            </a:r>
            <a:r>
              <a:rPr dirty="0" sz="2200">
                <a:solidFill>
                  <a:srgbClr val="002060"/>
                </a:solidFill>
                <a:latin typeface="SBKHOJ+MicrosoftYaHei-Bold"/>
                <a:cs typeface="SBKHOJ+MicrosoftYaHei-Bold"/>
              </a:rPr>
              <a:t>相关要求，完善我校科研项目经费制度体系。</a:t>
            </a:r>
          </a:p>
        </p:txBody>
      </p:sp>
      <p:sp>
        <p:nvSpPr>
          <p:cNvPr id="7" name="object 7"/>
          <p:cNvSpPr txBox="1"/>
          <p:nvPr/>
        </p:nvSpPr>
        <p:spPr>
          <a:xfrm>
            <a:off x="3789413" y="4107005"/>
            <a:ext cx="1170940" cy="303427"/>
          </a:xfrm>
          <a:prstGeom prst="rect">
            <a:avLst/>
          </a:prstGeom>
        </p:spPr>
        <p:txBody>
          <a:bodyPr wrap="square" lIns="0" tIns="0" rIns="0" bIns="0" rtlCol="0" vert="horz">
            <a:spAutoFit/>
          </a:bodyPr>
          <a:lstStyle/>
          <a:p>
            <a:pPr marL="0" marR="0">
              <a:lnSpc>
                <a:spcPts val="2089"/>
              </a:lnSpc>
              <a:spcBef>
                <a:spcPts val="0"/>
              </a:spcBef>
              <a:spcAft>
                <a:spcPts val="0"/>
              </a:spcAft>
            </a:pPr>
            <a:r>
              <a:rPr dirty="0" sz="2000">
                <a:solidFill>
                  <a:srgbClr val="ffffff"/>
                </a:solidFill>
                <a:latin typeface="SBKHOJ+MicrosoftYaHei-Bold"/>
                <a:cs typeface="SBKHOJ+MicrosoftYaHei-Bold"/>
              </a:rPr>
              <a:t>文件名称</a:t>
            </a:r>
          </a:p>
        </p:txBody>
      </p:sp>
      <p:sp>
        <p:nvSpPr>
          <p:cNvPr id="8" name="object 8"/>
          <p:cNvSpPr txBox="1"/>
          <p:nvPr/>
        </p:nvSpPr>
        <p:spPr>
          <a:xfrm>
            <a:off x="9395193" y="4107005"/>
            <a:ext cx="661670" cy="303427"/>
          </a:xfrm>
          <a:prstGeom prst="rect">
            <a:avLst/>
          </a:prstGeom>
        </p:spPr>
        <p:txBody>
          <a:bodyPr wrap="square" lIns="0" tIns="0" rIns="0" bIns="0" rtlCol="0" vert="horz">
            <a:spAutoFit/>
          </a:bodyPr>
          <a:lstStyle/>
          <a:p>
            <a:pPr marL="0" marR="0">
              <a:lnSpc>
                <a:spcPts val="2089"/>
              </a:lnSpc>
              <a:spcBef>
                <a:spcPts val="0"/>
              </a:spcBef>
              <a:spcAft>
                <a:spcPts val="0"/>
              </a:spcAft>
            </a:pPr>
            <a:r>
              <a:rPr dirty="0" sz="2000">
                <a:solidFill>
                  <a:srgbClr val="ffffff"/>
                </a:solidFill>
                <a:latin typeface="SBKHOJ+MicrosoftYaHei-Bold"/>
                <a:cs typeface="SBKHOJ+MicrosoftYaHei-Bold"/>
              </a:rPr>
              <a:t>文号</a:t>
            </a:r>
          </a:p>
        </p:txBody>
      </p:sp>
      <p:sp>
        <p:nvSpPr>
          <p:cNvPr id="9" name="object 9"/>
          <p:cNvSpPr txBox="1"/>
          <p:nvPr/>
        </p:nvSpPr>
        <p:spPr>
          <a:xfrm>
            <a:off x="1376413" y="4503245"/>
            <a:ext cx="6009003" cy="1095907"/>
          </a:xfrm>
          <a:prstGeom prst="rect">
            <a:avLst/>
          </a:prstGeom>
        </p:spPr>
        <p:txBody>
          <a:bodyPr wrap="square" lIns="0" tIns="0" rIns="0" bIns="0" rtlCol="0" vert="horz">
            <a:spAutoFit/>
          </a:bodyPr>
          <a:lstStyle/>
          <a:p>
            <a:pPr marL="0" marR="0">
              <a:lnSpc>
                <a:spcPts val="2089"/>
              </a:lnSpc>
              <a:spcBef>
                <a:spcPts val="0"/>
              </a:spcBef>
              <a:spcAft>
                <a:spcPts val="0"/>
              </a:spcAft>
            </a:pPr>
            <a:r>
              <a:rPr dirty="0" sz="2000">
                <a:solidFill>
                  <a:srgbClr val="000000"/>
                </a:solidFill>
                <a:latin typeface="SBKHOJ+MicrosoftYaHei-Bold"/>
                <a:cs typeface="SBKHOJ+MicrosoftYaHei-Bold"/>
              </a:rPr>
              <a:t>《长安大学科研项目经费（自然科学类）管理办法》</a:t>
            </a:r>
          </a:p>
          <a:p>
            <a:pPr marL="0" marR="0">
              <a:lnSpc>
                <a:spcPts val="2089"/>
              </a:lnSpc>
              <a:spcBef>
                <a:spcPts val="1030"/>
              </a:spcBef>
              <a:spcAft>
                <a:spcPts val="0"/>
              </a:spcAft>
            </a:pPr>
            <a:r>
              <a:rPr dirty="0" sz="2000">
                <a:solidFill>
                  <a:srgbClr val="000000"/>
                </a:solidFill>
                <a:latin typeface="SBKHOJ+MicrosoftYaHei-Bold"/>
                <a:cs typeface="SBKHOJ+MicrosoftYaHei-Bold"/>
              </a:rPr>
              <a:t>《长安大学科研项目经费（人文社科类）管理办法》</a:t>
            </a:r>
          </a:p>
          <a:p>
            <a:pPr marL="635000" marR="0">
              <a:lnSpc>
                <a:spcPts val="2089"/>
              </a:lnSpc>
              <a:spcBef>
                <a:spcPts val="1030"/>
              </a:spcBef>
              <a:spcAft>
                <a:spcPts val="0"/>
              </a:spcAft>
            </a:pPr>
            <a:r>
              <a:rPr dirty="0" sz="2000">
                <a:solidFill>
                  <a:srgbClr val="000000"/>
                </a:solidFill>
                <a:latin typeface="SBKHOJ+MicrosoftYaHei-Bold"/>
                <a:cs typeface="SBKHOJ+MicrosoftYaHei-Bold"/>
              </a:rPr>
              <a:t>《长安大学科研项目间接费用管理办法》</a:t>
            </a:r>
          </a:p>
        </p:txBody>
      </p:sp>
      <p:sp>
        <p:nvSpPr>
          <p:cNvPr id="10" name="object 10"/>
          <p:cNvSpPr txBox="1"/>
          <p:nvPr/>
        </p:nvSpPr>
        <p:spPr>
          <a:xfrm>
            <a:off x="8210918" y="4503245"/>
            <a:ext cx="3034077" cy="1888387"/>
          </a:xfrm>
          <a:prstGeom prst="rect">
            <a:avLst/>
          </a:prstGeom>
        </p:spPr>
        <p:txBody>
          <a:bodyPr wrap="square" lIns="0" tIns="0" rIns="0" bIns="0" rtlCol="0" vert="horz">
            <a:spAutoFit/>
          </a:bodyPr>
          <a:lstStyle/>
          <a:p>
            <a:pPr marL="78740" marR="0">
              <a:lnSpc>
                <a:spcPts val="2089"/>
              </a:lnSpc>
              <a:spcBef>
                <a:spcPts val="0"/>
              </a:spcBef>
              <a:spcAft>
                <a:spcPts val="0"/>
              </a:spcAft>
            </a:pPr>
            <a:r>
              <a:rPr dirty="0" sz="2000">
                <a:solidFill>
                  <a:srgbClr val="000000"/>
                </a:solidFill>
                <a:latin typeface="SBKHOJ+MicrosoftYaHei-Bold"/>
                <a:cs typeface="SBKHOJ+MicrosoftYaHei-Bold"/>
              </a:rPr>
              <a:t>长大科研〔2025〕97号</a:t>
            </a:r>
          </a:p>
          <a:p>
            <a:pPr marL="78740" marR="0">
              <a:lnSpc>
                <a:spcPts val="2089"/>
              </a:lnSpc>
              <a:spcBef>
                <a:spcPts val="1030"/>
              </a:spcBef>
              <a:spcAft>
                <a:spcPts val="0"/>
              </a:spcAft>
            </a:pPr>
            <a:r>
              <a:rPr dirty="0" sz="2000">
                <a:solidFill>
                  <a:srgbClr val="000000"/>
                </a:solidFill>
                <a:latin typeface="SBKHOJ+MicrosoftYaHei-Bold"/>
                <a:cs typeface="SBKHOJ+MicrosoftYaHei-Bold"/>
              </a:rPr>
              <a:t>长大科研〔2025〕98号</a:t>
            </a:r>
          </a:p>
          <a:p>
            <a:pPr marL="78740" marR="0">
              <a:lnSpc>
                <a:spcPts val="2089"/>
              </a:lnSpc>
              <a:spcBef>
                <a:spcPts val="1030"/>
              </a:spcBef>
              <a:spcAft>
                <a:spcPts val="0"/>
              </a:spcAft>
            </a:pPr>
            <a:r>
              <a:rPr dirty="0" sz="2000">
                <a:solidFill>
                  <a:srgbClr val="000000"/>
                </a:solidFill>
                <a:latin typeface="SBKHOJ+MicrosoftYaHei-Bold"/>
                <a:cs typeface="SBKHOJ+MicrosoftYaHei-Bold"/>
              </a:rPr>
              <a:t>长大科研〔2025〕99号</a:t>
            </a:r>
          </a:p>
          <a:p>
            <a:pPr marL="0" marR="0">
              <a:lnSpc>
                <a:spcPts val="2089"/>
              </a:lnSpc>
              <a:spcBef>
                <a:spcPts val="1030"/>
              </a:spcBef>
              <a:spcAft>
                <a:spcPts val="0"/>
              </a:spcAft>
            </a:pPr>
            <a:r>
              <a:rPr dirty="0" sz="2000">
                <a:solidFill>
                  <a:srgbClr val="000000"/>
                </a:solidFill>
                <a:latin typeface="SBKHOJ+MicrosoftYaHei-Bold"/>
                <a:cs typeface="SBKHOJ+MicrosoftYaHei-Bold"/>
              </a:rPr>
              <a:t>长大科研〔2025〕100号</a:t>
            </a:r>
          </a:p>
          <a:p>
            <a:pPr marL="0" marR="0">
              <a:lnSpc>
                <a:spcPts val="2089"/>
              </a:lnSpc>
              <a:spcBef>
                <a:spcPts val="1080"/>
              </a:spcBef>
              <a:spcAft>
                <a:spcPts val="0"/>
              </a:spcAft>
            </a:pPr>
            <a:r>
              <a:rPr dirty="0" sz="2000">
                <a:solidFill>
                  <a:srgbClr val="000000"/>
                </a:solidFill>
                <a:latin typeface="SBKHOJ+MicrosoftYaHei-Bold"/>
                <a:cs typeface="SBKHOJ+MicrosoftYaHei-Bold"/>
              </a:rPr>
              <a:t>长大科研〔2025〕101号</a:t>
            </a:r>
          </a:p>
        </p:txBody>
      </p:sp>
      <p:sp>
        <p:nvSpPr>
          <p:cNvPr id="11" name="object 11"/>
          <p:cNvSpPr txBox="1"/>
          <p:nvPr/>
        </p:nvSpPr>
        <p:spPr>
          <a:xfrm>
            <a:off x="2011413" y="5691965"/>
            <a:ext cx="4735829" cy="303427"/>
          </a:xfrm>
          <a:prstGeom prst="rect">
            <a:avLst/>
          </a:prstGeom>
        </p:spPr>
        <p:txBody>
          <a:bodyPr wrap="square" lIns="0" tIns="0" rIns="0" bIns="0" rtlCol="0" vert="horz">
            <a:spAutoFit/>
          </a:bodyPr>
          <a:lstStyle/>
          <a:p>
            <a:pPr marL="0" marR="0">
              <a:lnSpc>
                <a:spcPts val="2089"/>
              </a:lnSpc>
              <a:spcBef>
                <a:spcPts val="0"/>
              </a:spcBef>
              <a:spcAft>
                <a:spcPts val="0"/>
              </a:spcAft>
            </a:pPr>
            <a:r>
              <a:rPr dirty="0" sz="2000">
                <a:solidFill>
                  <a:srgbClr val="000000"/>
                </a:solidFill>
                <a:latin typeface="SBKHOJ+MicrosoftYaHei-Bold"/>
                <a:cs typeface="SBKHOJ+MicrosoftYaHei-Bold"/>
              </a:rPr>
              <a:t>《长安大学科研项目投标业务管理办法》</a:t>
            </a:r>
          </a:p>
        </p:txBody>
      </p:sp>
      <p:sp>
        <p:nvSpPr>
          <p:cNvPr id="12" name="object 12"/>
          <p:cNvSpPr txBox="1"/>
          <p:nvPr/>
        </p:nvSpPr>
        <p:spPr>
          <a:xfrm>
            <a:off x="1249413" y="6088205"/>
            <a:ext cx="6263638" cy="303427"/>
          </a:xfrm>
          <a:prstGeom prst="rect">
            <a:avLst/>
          </a:prstGeom>
        </p:spPr>
        <p:txBody>
          <a:bodyPr wrap="square" lIns="0" tIns="0" rIns="0" bIns="0" rtlCol="0" vert="horz">
            <a:spAutoFit/>
          </a:bodyPr>
          <a:lstStyle/>
          <a:p>
            <a:pPr marL="0" marR="0">
              <a:lnSpc>
                <a:spcPts val="2089"/>
              </a:lnSpc>
              <a:spcBef>
                <a:spcPts val="0"/>
              </a:spcBef>
              <a:spcAft>
                <a:spcPts val="0"/>
              </a:spcAft>
            </a:pPr>
            <a:r>
              <a:rPr dirty="0" sz="2000">
                <a:solidFill>
                  <a:srgbClr val="000000"/>
                </a:solidFill>
                <a:latin typeface="SBKHOJ+MicrosoftYaHei-Bold"/>
                <a:cs typeface="SBKHOJ+MicrosoftYaHei-Bold"/>
              </a:rPr>
              <a:t>《长安大学科研项目外协（外购）合同管理实施细则》</a:t>
            </a:r>
          </a:p>
        </p:txBody>
      </p:sp>
      <p:sp>
        <p:nvSpPr>
          <p:cNvPr id="13" name="object 13"/>
          <p:cNvSpPr txBox="1"/>
          <p:nvPr/>
        </p:nvSpPr>
        <p:spPr>
          <a:xfrm>
            <a:off x="11788140" y="6564235"/>
            <a:ext cx="279536"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4</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44189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二、经费管理办法修订内容</a:t>
            </a:r>
          </a:p>
        </p:txBody>
      </p:sp>
      <p:sp>
        <p:nvSpPr>
          <p:cNvPr id="4" name="object 4"/>
          <p:cNvSpPr txBox="1"/>
          <p:nvPr/>
        </p:nvSpPr>
        <p:spPr>
          <a:xfrm>
            <a:off x="659765" y="926968"/>
            <a:ext cx="16764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c00000"/>
                </a:solidFill>
                <a:latin typeface="SBKHOJ+MicrosoftYaHei-Bold"/>
                <a:cs typeface="SBKHOJ+MicrosoftYaHei-Bold"/>
              </a:rPr>
              <a:t>自然科学类</a:t>
            </a:r>
          </a:p>
        </p:txBody>
      </p:sp>
      <p:sp>
        <p:nvSpPr>
          <p:cNvPr id="5" name="object 5"/>
          <p:cNvSpPr txBox="1"/>
          <p:nvPr/>
        </p:nvSpPr>
        <p:spPr>
          <a:xfrm>
            <a:off x="659765" y="1715854"/>
            <a:ext cx="53721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WHBLCB+Wingdings-Regular"/>
                <a:cs typeface="WHBLCB+Wingdings-Regular"/>
              </a:rPr>
              <a:t>Ø</a:t>
            </a:r>
            <a:r>
              <a:rPr dirty="0" sz="2400" spc="192">
                <a:solidFill>
                  <a:srgbClr val="808080"/>
                </a:solidFill>
                <a:latin typeface="Times New Roman"/>
                <a:cs typeface="Times New Roman"/>
              </a:rPr>
              <a:t> </a:t>
            </a:r>
            <a:r>
              <a:rPr dirty="0" sz="2400">
                <a:solidFill>
                  <a:srgbClr val="808080"/>
                </a:solidFill>
                <a:latin typeface="SBKHOJ+MicrosoftYaHei-Bold"/>
                <a:cs typeface="SBKHOJ+MicrosoftYaHei-Bold"/>
              </a:rPr>
              <a:t>修订要点一：管理费全面下调，实行</a:t>
            </a:r>
          </a:p>
        </p:txBody>
      </p:sp>
      <p:sp>
        <p:nvSpPr>
          <p:cNvPr id="6" name="object 6"/>
          <p:cNvSpPr txBox="1"/>
          <p:nvPr/>
        </p:nvSpPr>
        <p:spPr>
          <a:xfrm>
            <a:off x="1002664" y="2264494"/>
            <a:ext cx="13716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SBKHOJ+MicrosoftYaHei-Bold"/>
                <a:cs typeface="SBKHOJ+MicrosoftYaHei-Bold"/>
              </a:rPr>
              <a:t>分段计提</a:t>
            </a:r>
          </a:p>
        </p:txBody>
      </p:sp>
      <p:sp>
        <p:nvSpPr>
          <p:cNvPr id="7" name="object 7"/>
          <p:cNvSpPr txBox="1"/>
          <p:nvPr/>
        </p:nvSpPr>
        <p:spPr>
          <a:xfrm>
            <a:off x="659765" y="2780236"/>
            <a:ext cx="5363961" cy="1675027"/>
          </a:xfrm>
          <a:prstGeom prst="rect">
            <a:avLst/>
          </a:prstGeom>
        </p:spPr>
        <p:txBody>
          <a:bodyPr wrap="square" lIns="0" tIns="0" rIns="0" bIns="0" rtlCol="0" vert="horz">
            <a:spAutoFit/>
          </a:bodyPr>
          <a:lstStyle/>
          <a:p>
            <a:pPr marL="627379" marR="0">
              <a:lnSpc>
                <a:spcPts val="2089"/>
              </a:lnSpc>
              <a:spcBef>
                <a:spcPts val="0"/>
              </a:spcBef>
              <a:spcAft>
                <a:spcPts val="0"/>
              </a:spcAft>
            </a:pPr>
            <a:r>
              <a:rPr dirty="0" sz="2000">
                <a:solidFill>
                  <a:srgbClr val="002060"/>
                </a:solidFill>
                <a:latin typeface="SBKHOJ+MicrosoftYaHei-Bold"/>
                <a:cs typeface="SBKHOJ+MicrosoftYaHei-Bold"/>
              </a:rPr>
              <a:t>各类项目基础管理费普遍下调1%，并按</a:t>
            </a:r>
          </a:p>
          <a:p>
            <a:pPr marL="0" marR="0">
              <a:lnSpc>
                <a:spcPts val="2089"/>
              </a:lnSpc>
              <a:spcBef>
                <a:spcPts val="1510"/>
              </a:spcBef>
              <a:spcAft>
                <a:spcPts val="0"/>
              </a:spcAft>
            </a:pPr>
            <a:r>
              <a:rPr dirty="0" sz="2000">
                <a:solidFill>
                  <a:srgbClr val="002060"/>
                </a:solidFill>
                <a:latin typeface="SBKHOJ+MicrosoftYaHei-Bold"/>
                <a:cs typeface="SBKHOJ+MicrosoftYaHei-Bold"/>
              </a:rPr>
              <a:t>照项目到款金额实行分段计提，以总经费1000</a:t>
            </a:r>
          </a:p>
          <a:p>
            <a:pPr marL="0" marR="0">
              <a:lnSpc>
                <a:spcPts val="2089"/>
              </a:lnSpc>
              <a:spcBef>
                <a:spcPts val="1510"/>
              </a:spcBef>
              <a:spcAft>
                <a:spcPts val="0"/>
              </a:spcAft>
            </a:pPr>
            <a:r>
              <a:rPr dirty="0" sz="2000">
                <a:solidFill>
                  <a:srgbClr val="002060"/>
                </a:solidFill>
                <a:latin typeface="SBKHOJ+MicrosoftYaHei-Bold"/>
                <a:cs typeface="SBKHOJ+MicrosoftYaHei-Bold"/>
              </a:rPr>
              <a:t>万横向项目为例，原办法管理费</a:t>
            </a:r>
            <a:r>
              <a:rPr dirty="0" sz="2000">
                <a:solidFill>
                  <a:srgbClr val="c00000"/>
                </a:solidFill>
                <a:latin typeface="SBKHOJ+MicrosoftYaHei-Bold"/>
                <a:cs typeface="SBKHOJ+MicrosoftYaHei-Bold"/>
              </a:rPr>
              <a:t>105万元</a:t>
            </a:r>
            <a:r>
              <a:rPr dirty="0" sz="2000">
                <a:solidFill>
                  <a:srgbClr val="002060"/>
                </a:solidFill>
                <a:latin typeface="SBKHOJ+MicrosoftYaHei-Bold"/>
                <a:cs typeface="SBKHOJ+MicrosoftYaHei-Bold"/>
              </a:rPr>
              <a:t>，新</a:t>
            </a:r>
          </a:p>
          <a:p>
            <a:pPr marL="0" marR="0">
              <a:lnSpc>
                <a:spcPts val="2089"/>
              </a:lnSpc>
              <a:spcBef>
                <a:spcPts val="1510"/>
              </a:spcBef>
              <a:spcAft>
                <a:spcPts val="0"/>
              </a:spcAft>
            </a:pPr>
            <a:r>
              <a:rPr dirty="0" sz="2000">
                <a:solidFill>
                  <a:srgbClr val="002060"/>
                </a:solidFill>
                <a:latin typeface="SBKHOJ+MicrosoftYaHei-Bold"/>
                <a:cs typeface="SBKHOJ+MicrosoftYaHei-Bold"/>
              </a:rPr>
              <a:t>办法为</a:t>
            </a:r>
            <a:r>
              <a:rPr dirty="0" sz="2000">
                <a:solidFill>
                  <a:srgbClr val="c00000"/>
                </a:solidFill>
                <a:latin typeface="SBKHOJ+MicrosoftYaHei-Bold"/>
                <a:cs typeface="SBKHOJ+MicrosoftYaHei-Bold"/>
              </a:rPr>
              <a:t>74万元</a:t>
            </a:r>
            <a:r>
              <a:rPr dirty="0" sz="2000">
                <a:solidFill>
                  <a:srgbClr val="002060"/>
                </a:solidFill>
                <a:latin typeface="SBKHOJ+MicrosoftYaHei-Bold"/>
                <a:cs typeface="SBKHOJ+MicrosoftYaHei-Bold"/>
              </a:rPr>
              <a:t>。</a:t>
            </a:r>
          </a:p>
        </p:txBody>
      </p:sp>
      <p:sp>
        <p:nvSpPr>
          <p:cNvPr id="8" name="object 8"/>
          <p:cNvSpPr txBox="1"/>
          <p:nvPr/>
        </p:nvSpPr>
        <p:spPr>
          <a:xfrm>
            <a:off x="659765" y="4609036"/>
            <a:ext cx="5423392" cy="1675027"/>
          </a:xfrm>
          <a:prstGeom prst="rect">
            <a:avLst/>
          </a:prstGeom>
        </p:spPr>
        <p:txBody>
          <a:bodyPr wrap="square" lIns="0" tIns="0" rIns="0" bIns="0" rtlCol="0" vert="horz">
            <a:spAutoFit/>
          </a:bodyPr>
          <a:lstStyle/>
          <a:p>
            <a:pPr marL="627379" marR="0">
              <a:lnSpc>
                <a:spcPts val="2089"/>
              </a:lnSpc>
              <a:spcBef>
                <a:spcPts val="0"/>
              </a:spcBef>
              <a:spcAft>
                <a:spcPts val="0"/>
              </a:spcAft>
            </a:pPr>
            <a:r>
              <a:rPr dirty="0" sz="2000">
                <a:solidFill>
                  <a:srgbClr val="002060"/>
                </a:solidFill>
                <a:latin typeface="SBKHOJ+MicrosoftYaHei-Bold"/>
                <a:cs typeface="SBKHOJ+MicrosoftYaHei-Bold"/>
              </a:rPr>
              <a:t>单独核拨间接费中管理费实行分段计提，</a:t>
            </a:r>
          </a:p>
          <a:p>
            <a:pPr marL="0" marR="0">
              <a:lnSpc>
                <a:spcPts val="2089"/>
              </a:lnSpc>
              <a:spcBef>
                <a:spcPts val="1510"/>
              </a:spcBef>
              <a:spcAft>
                <a:spcPts val="0"/>
              </a:spcAft>
            </a:pPr>
            <a:r>
              <a:rPr dirty="0" sz="2000">
                <a:solidFill>
                  <a:srgbClr val="002060"/>
                </a:solidFill>
                <a:latin typeface="SBKHOJ+MicrosoftYaHei-Bold"/>
                <a:cs typeface="SBKHOJ+MicrosoftYaHei-Bold"/>
              </a:rPr>
              <a:t>以总经费2000万国家重点研发计划项目为例，</a:t>
            </a:r>
          </a:p>
          <a:p>
            <a:pPr marL="0" marR="0">
              <a:lnSpc>
                <a:spcPts val="2089"/>
              </a:lnSpc>
              <a:spcBef>
                <a:spcPts val="1510"/>
              </a:spcBef>
              <a:spcAft>
                <a:spcPts val="0"/>
              </a:spcAft>
            </a:pPr>
            <a:r>
              <a:rPr dirty="0" sz="2000">
                <a:solidFill>
                  <a:srgbClr val="002060"/>
                </a:solidFill>
                <a:latin typeface="SBKHOJ+MicrosoftYaHei-Bold"/>
                <a:cs typeface="SBKHOJ+MicrosoftYaHei-Bold"/>
              </a:rPr>
              <a:t>原办法管理费约</a:t>
            </a:r>
            <a:r>
              <a:rPr dirty="0" sz="2000">
                <a:solidFill>
                  <a:srgbClr val="c00000"/>
                </a:solidFill>
                <a:latin typeface="SBKHOJ+MicrosoftYaHei-Bold"/>
                <a:cs typeface="SBKHOJ+MicrosoftYaHei-Bold"/>
              </a:rPr>
              <a:t>198万元</a:t>
            </a:r>
            <a:r>
              <a:rPr dirty="0" sz="2000">
                <a:solidFill>
                  <a:srgbClr val="002060"/>
                </a:solidFill>
                <a:latin typeface="SBKHOJ+MicrosoftYaHei-Bold"/>
                <a:cs typeface="SBKHOJ+MicrosoftYaHei-Bold"/>
              </a:rPr>
              <a:t>，新办法约</a:t>
            </a:r>
            <a:r>
              <a:rPr dirty="0" sz="2000">
                <a:solidFill>
                  <a:srgbClr val="c00000"/>
                </a:solidFill>
                <a:latin typeface="SBKHOJ+MicrosoftYaHei-Bold"/>
                <a:cs typeface="SBKHOJ+MicrosoftYaHei-Bold"/>
              </a:rPr>
              <a:t>180万元，</a:t>
            </a:r>
          </a:p>
          <a:p>
            <a:pPr marL="0" marR="0">
              <a:lnSpc>
                <a:spcPts val="2089"/>
              </a:lnSpc>
              <a:spcBef>
                <a:spcPts val="1510"/>
              </a:spcBef>
              <a:spcAft>
                <a:spcPts val="0"/>
              </a:spcAft>
            </a:pPr>
            <a:r>
              <a:rPr dirty="0" sz="2000">
                <a:solidFill>
                  <a:srgbClr val="c00000"/>
                </a:solidFill>
                <a:latin typeface="SBKHOJ+MicrosoftYaHei-Bold"/>
                <a:cs typeface="SBKHOJ+MicrosoftYaHei-Bold"/>
              </a:rPr>
              <a:t>减少部分将成为项目组绩效</a:t>
            </a:r>
            <a:r>
              <a:rPr dirty="0" sz="2000">
                <a:solidFill>
                  <a:srgbClr val="002060"/>
                </a:solidFill>
                <a:latin typeface="SBKHOJ+MicrosoftYaHei-Bold"/>
                <a:cs typeface="SBKHOJ+MicrosoftYaHei-Bold"/>
              </a:rPr>
              <a:t>。</a:t>
            </a:r>
          </a:p>
        </p:txBody>
      </p:sp>
      <p:sp>
        <p:nvSpPr>
          <p:cNvPr id="9" name="object 9"/>
          <p:cNvSpPr txBox="1"/>
          <p:nvPr/>
        </p:nvSpPr>
        <p:spPr>
          <a:xfrm>
            <a:off x="11788140" y="6564235"/>
            <a:ext cx="279536"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5</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44189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二、经费管理办法修订内容</a:t>
            </a:r>
          </a:p>
        </p:txBody>
      </p:sp>
      <p:sp>
        <p:nvSpPr>
          <p:cNvPr id="4" name="object 4"/>
          <p:cNvSpPr txBox="1"/>
          <p:nvPr/>
        </p:nvSpPr>
        <p:spPr>
          <a:xfrm>
            <a:off x="659765" y="926968"/>
            <a:ext cx="16764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c00000"/>
                </a:solidFill>
                <a:latin typeface="SBKHOJ+MicrosoftYaHei-Bold"/>
                <a:cs typeface="SBKHOJ+MicrosoftYaHei-Bold"/>
              </a:rPr>
              <a:t>自然科学类</a:t>
            </a:r>
          </a:p>
        </p:txBody>
      </p:sp>
      <p:sp>
        <p:nvSpPr>
          <p:cNvPr id="5" name="object 5"/>
          <p:cNvSpPr txBox="1"/>
          <p:nvPr/>
        </p:nvSpPr>
        <p:spPr>
          <a:xfrm>
            <a:off x="659765" y="1725671"/>
            <a:ext cx="5245099" cy="1733570"/>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WHBLCB+Wingdings-Regular"/>
                <a:cs typeface="WHBLCB+Wingdings-Regular"/>
              </a:rPr>
              <a:t>Ø</a:t>
            </a:r>
            <a:r>
              <a:rPr dirty="0" sz="2400" spc="192">
                <a:solidFill>
                  <a:srgbClr val="808080"/>
                </a:solidFill>
                <a:latin typeface="Times New Roman"/>
                <a:cs typeface="Times New Roman"/>
              </a:rPr>
              <a:t> </a:t>
            </a:r>
            <a:r>
              <a:rPr dirty="0" sz="2400">
                <a:solidFill>
                  <a:srgbClr val="808080"/>
                </a:solidFill>
                <a:latin typeface="SBKHOJ+MicrosoftYaHei-Bold"/>
                <a:cs typeface="SBKHOJ+MicrosoftYaHei-Bold"/>
              </a:rPr>
              <a:t>修订要点二：向学院划拨管理费用</a:t>
            </a:r>
          </a:p>
          <a:p>
            <a:pPr marL="627379" marR="0">
              <a:lnSpc>
                <a:spcPts val="2089"/>
              </a:lnSpc>
              <a:spcBef>
                <a:spcPts val="1560"/>
              </a:spcBef>
              <a:spcAft>
                <a:spcPts val="0"/>
              </a:spcAft>
            </a:pPr>
            <a:r>
              <a:rPr dirty="0" sz="2000">
                <a:solidFill>
                  <a:srgbClr val="002060"/>
                </a:solidFill>
                <a:latin typeface="SBKHOJ+MicrosoftYaHei-Bold"/>
                <a:cs typeface="SBKHOJ+MicrosoftYaHei-Bold"/>
              </a:rPr>
              <a:t>为学院开设</a:t>
            </a:r>
            <a:r>
              <a:rPr dirty="0" sz="2000">
                <a:solidFill>
                  <a:srgbClr val="c00000"/>
                </a:solidFill>
                <a:latin typeface="SBKHOJ+MicrosoftYaHei-Bold"/>
                <a:cs typeface="SBKHOJ+MicrosoftYaHei-Bold"/>
              </a:rPr>
              <a:t>学院管理费</a:t>
            </a:r>
            <a:r>
              <a:rPr dirty="0" sz="2000">
                <a:solidFill>
                  <a:srgbClr val="002060"/>
                </a:solidFill>
                <a:latin typeface="SBKHOJ+MicrosoftYaHei-Bold"/>
                <a:cs typeface="SBKHOJ+MicrosoftYaHei-Bold"/>
              </a:rPr>
              <a:t>，可用于</a:t>
            </a:r>
            <a:r>
              <a:rPr dirty="0" sz="2000">
                <a:solidFill>
                  <a:srgbClr val="c00000"/>
                </a:solidFill>
                <a:latin typeface="SBKHOJ+MicrosoftYaHei-Bold"/>
                <a:cs typeface="SBKHOJ+MicrosoftYaHei-Bold"/>
              </a:rPr>
              <a:t>学院进</a:t>
            </a:r>
          </a:p>
          <a:p>
            <a:pPr marL="0" marR="0">
              <a:lnSpc>
                <a:spcPts val="2089"/>
              </a:lnSpc>
              <a:spcBef>
                <a:spcPts val="1510"/>
              </a:spcBef>
              <a:spcAft>
                <a:spcPts val="0"/>
              </a:spcAft>
            </a:pPr>
            <a:r>
              <a:rPr dirty="0" sz="2000">
                <a:solidFill>
                  <a:srgbClr val="c00000"/>
                </a:solidFill>
                <a:latin typeface="SBKHOJ+MicrosoftYaHei-Bold"/>
                <a:cs typeface="SBKHOJ+MicrosoftYaHei-Bold"/>
              </a:rPr>
              <a:t>行有组织科研产生的直接相关的费用</a:t>
            </a:r>
            <a:r>
              <a:rPr dirty="0" sz="2000">
                <a:solidFill>
                  <a:srgbClr val="002060"/>
                </a:solidFill>
                <a:latin typeface="SBKHOJ+MicrosoftYaHei-Bold"/>
                <a:cs typeface="SBKHOJ+MicrosoftYaHei-Bold"/>
              </a:rPr>
              <a:t>，相关办</a:t>
            </a:r>
          </a:p>
          <a:p>
            <a:pPr marL="0" marR="0">
              <a:lnSpc>
                <a:spcPts val="2089"/>
              </a:lnSpc>
              <a:spcBef>
                <a:spcPts val="1510"/>
              </a:spcBef>
              <a:spcAft>
                <a:spcPts val="0"/>
              </a:spcAft>
            </a:pPr>
            <a:r>
              <a:rPr dirty="0" sz="2000">
                <a:solidFill>
                  <a:srgbClr val="002060"/>
                </a:solidFill>
                <a:latin typeface="SBKHOJ+MicrosoftYaHei-Bold"/>
                <a:cs typeface="SBKHOJ+MicrosoftYaHei-Bold"/>
              </a:rPr>
              <a:t>法正在制订，将于近期发布。</a:t>
            </a:r>
          </a:p>
        </p:txBody>
      </p:sp>
      <p:sp>
        <p:nvSpPr>
          <p:cNvPr id="6" name="object 6"/>
          <p:cNvSpPr txBox="1"/>
          <p:nvPr/>
        </p:nvSpPr>
        <p:spPr>
          <a:xfrm>
            <a:off x="11788140" y="6564235"/>
            <a:ext cx="279536"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6</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44189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二、经费管理办法修订内容</a:t>
            </a:r>
          </a:p>
        </p:txBody>
      </p:sp>
      <p:sp>
        <p:nvSpPr>
          <p:cNvPr id="4" name="object 4"/>
          <p:cNvSpPr txBox="1"/>
          <p:nvPr/>
        </p:nvSpPr>
        <p:spPr>
          <a:xfrm>
            <a:off x="659765" y="926968"/>
            <a:ext cx="16764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c00000"/>
                </a:solidFill>
                <a:latin typeface="SBKHOJ+MicrosoftYaHei-Bold"/>
                <a:cs typeface="SBKHOJ+MicrosoftYaHei-Bold"/>
              </a:rPr>
              <a:t>自然科学类</a:t>
            </a:r>
          </a:p>
        </p:txBody>
      </p:sp>
      <p:sp>
        <p:nvSpPr>
          <p:cNvPr id="5" name="object 5"/>
          <p:cNvSpPr txBox="1"/>
          <p:nvPr/>
        </p:nvSpPr>
        <p:spPr>
          <a:xfrm>
            <a:off x="659765" y="1480040"/>
            <a:ext cx="10825479" cy="1276370"/>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WHBLCB+Wingdings-Regular"/>
                <a:cs typeface="WHBLCB+Wingdings-Regular"/>
              </a:rPr>
              <a:t>Ø</a:t>
            </a:r>
            <a:r>
              <a:rPr dirty="0" sz="2400" spc="192">
                <a:solidFill>
                  <a:srgbClr val="808080"/>
                </a:solidFill>
                <a:latin typeface="Times New Roman"/>
                <a:cs typeface="Times New Roman"/>
              </a:rPr>
              <a:t> </a:t>
            </a:r>
            <a:r>
              <a:rPr dirty="0" sz="2400">
                <a:solidFill>
                  <a:srgbClr val="808080"/>
                </a:solidFill>
                <a:latin typeface="SBKHOJ+MicrosoftYaHei-Bold"/>
                <a:cs typeface="SBKHOJ+MicrosoftYaHei-Bold"/>
              </a:rPr>
              <a:t>修订要点三：畅通校属企业承接项目校内建账立项渠道</a:t>
            </a:r>
          </a:p>
          <a:p>
            <a:pPr marL="627379" marR="0">
              <a:lnSpc>
                <a:spcPts val="2089"/>
              </a:lnSpc>
              <a:spcBef>
                <a:spcPts val="1560"/>
              </a:spcBef>
              <a:spcAft>
                <a:spcPts val="0"/>
              </a:spcAft>
            </a:pPr>
            <a:r>
              <a:rPr dirty="0" sz="2000">
                <a:solidFill>
                  <a:srgbClr val="002060"/>
                </a:solidFill>
                <a:latin typeface="SBKHOJ+MicrosoftYaHei-Bold"/>
                <a:cs typeface="SBKHOJ+MicrosoftYaHei-Bold"/>
              </a:rPr>
              <a:t>来源单位是校属科技服务企业的横向项目，学校按照</a:t>
            </a:r>
            <a:r>
              <a:rPr dirty="0" sz="2000">
                <a:solidFill>
                  <a:srgbClr val="c00000"/>
                </a:solidFill>
                <a:latin typeface="SBKHOJ+MicrosoftYaHei-Bold"/>
                <a:cs typeface="SBKHOJ+MicrosoftYaHei-Bold"/>
              </a:rPr>
              <a:t>到账金额1%</a:t>
            </a:r>
            <a:r>
              <a:rPr dirty="0" sz="2000">
                <a:solidFill>
                  <a:srgbClr val="002060"/>
                </a:solidFill>
                <a:latin typeface="SBKHOJ+MicrosoftYaHei-Bold"/>
                <a:cs typeface="SBKHOJ+MicrosoftYaHei-Bold"/>
              </a:rPr>
              <a:t>收取学校管理费，不再收</a:t>
            </a:r>
          </a:p>
          <a:p>
            <a:pPr marL="0" marR="0">
              <a:lnSpc>
                <a:spcPts val="2089"/>
              </a:lnSpc>
              <a:spcBef>
                <a:spcPts val="1510"/>
              </a:spcBef>
              <a:spcAft>
                <a:spcPts val="0"/>
              </a:spcAft>
            </a:pPr>
            <a:r>
              <a:rPr dirty="0" sz="2000">
                <a:solidFill>
                  <a:srgbClr val="002060"/>
                </a:solidFill>
                <a:latin typeface="SBKHOJ+MicrosoftYaHei-Bold"/>
                <a:cs typeface="SBKHOJ+MicrosoftYaHei-Bold"/>
              </a:rPr>
              <a:t>取其他管理费用。</a:t>
            </a:r>
          </a:p>
        </p:txBody>
      </p:sp>
      <p:sp>
        <p:nvSpPr>
          <p:cNvPr id="6" name="object 6"/>
          <p:cNvSpPr txBox="1"/>
          <p:nvPr/>
        </p:nvSpPr>
        <p:spPr>
          <a:xfrm>
            <a:off x="11788140" y="6564235"/>
            <a:ext cx="279536"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7</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44189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二、经费管理办法修订内容</a:t>
            </a:r>
          </a:p>
        </p:txBody>
      </p:sp>
      <p:sp>
        <p:nvSpPr>
          <p:cNvPr id="4" name="object 4"/>
          <p:cNvSpPr txBox="1"/>
          <p:nvPr/>
        </p:nvSpPr>
        <p:spPr>
          <a:xfrm>
            <a:off x="659765" y="926968"/>
            <a:ext cx="16764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c00000"/>
                </a:solidFill>
                <a:latin typeface="SBKHOJ+MicrosoftYaHei-Bold"/>
                <a:cs typeface="SBKHOJ+MicrosoftYaHei-Bold"/>
              </a:rPr>
              <a:t>自然科学类</a:t>
            </a:r>
          </a:p>
        </p:txBody>
      </p:sp>
      <p:sp>
        <p:nvSpPr>
          <p:cNvPr id="5" name="object 5"/>
          <p:cNvSpPr txBox="1"/>
          <p:nvPr/>
        </p:nvSpPr>
        <p:spPr>
          <a:xfrm>
            <a:off x="659765" y="1588981"/>
            <a:ext cx="53721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WHBLCB+Wingdings-Regular"/>
                <a:cs typeface="WHBLCB+Wingdings-Regular"/>
              </a:rPr>
              <a:t>Ø</a:t>
            </a:r>
            <a:r>
              <a:rPr dirty="0" sz="2400" spc="192">
                <a:solidFill>
                  <a:srgbClr val="808080"/>
                </a:solidFill>
                <a:latin typeface="Times New Roman"/>
                <a:cs typeface="Times New Roman"/>
              </a:rPr>
              <a:t> </a:t>
            </a:r>
            <a:r>
              <a:rPr dirty="0" sz="2400">
                <a:solidFill>
                  <a:srgbClr val="808080"/>
                </a:solidFill>
                <a:latin typeface="SBKHOJ+MicrosoftYaHei-Bold"/>
                <a:cs typeface="SBKHOJ+MicrosoftYaHei-Bold"/>
              </a:rPr>
              <a:t>修订要点四：简化项目外拨审核流程</a:t>
            </a:r>
          </a:p>
        </p:txBody>
      </p:sp>
      <p:sp>
        <p:nvSpPr>
          <p:cNvPr id="6" name="object 6"/>
          <p:cNvSpPr txBox="1"/>
          <p:nvPr/>
        </p:nvSpPr>
        <p:spPr>
          <a:xfrm>
            <a:off x="659765" y="2137621"/>
            <a:ext cx="10838179" cy="1452979"/>
          </a:xfrm>
          <a:prstGeom prst="rect">
            <a:avLst/>
          </a:prstGeom>
        </p:spPr>
        <p:txBody>
          <a:bodyPr wrap="square" lIns="0" tIns="0" rIns="0" bIns="0" rtlCol="0" vert="horz">
            <a:spAutoFit/>
          </a:bodyPr>
          <a:lstStyle/>
          <a:p>
            <a:pPr marL="627379" marR="0">
              <a:lnSpc>
                <a:spcPts val="2500"/>
              </a:lnSpc>
              <a:spcBef>
                <a:spcPts val="0"/>
              </a:spcBef>
              <a:spcAft>
                <a:spcPts val="0"/>
              </a:spcAft>
            </a:pPr>
            <a:r>
              <a:rPr dirty="0" sz="2400">
                <a:solidFill>
                  <a:srgbClr val="002060"/>
                </a:solidFill>
                <a:latin typeface="SBKHOJ+MicrosoftYaHei-Bold"/>
                <a:cs typeface="SBKHOJ+MicrosoftYaHei-Bold"/>
              </a:rPr>
              <a:t>项目任务书或合同中已经明确项目参与单位承担的外拨经费，按照约定由项</a:t>
            </a:r>
          </a:p>
          <a:p>
            <a:pPr marL="0" marR="0">
              <a:lnSpc>
                <a:spcPts val="2500"/>
              </a:lnSpc>
              <a:spcBef>
                <a:spcPts val="1819"/>
              </a:spcBef>
              <a:spcAft>
                <a:spcPts val="0"/>
              </a:spcAft>
            </a:pPr>
            <a:r>
              <a:rPr dirty="0" sz="2400">
                <a:solidFill>
                  <a:srgbClr val="002060"/>
                </a:solidFill>
                <a:latin typeface="SBKHOJ+MicrosoftYaHei-Bold"/>
                <a:cs typeface="SBKHOJ+MicrosoftYaHei-Bold"/>
              </a:rPr>
              <a:t>目</a:t>
            </a:r>
            <a:r>
              <a:rPr dirty="0" sz="2400">
                <a:solidFill>
                  <a:srgbClr val="c00000"/>
                </a:solidFill>
                <a:latin typeface="SBKHOJ+MicrosoftYaHei-Bold"/>
                <a:cs typeface="SBKHOJ+MicrosoftYaHei-Bold"/>
              </a:rPr>
              <a:t>负责人签字</a:t>
            </a:r>
            <a:r>
              <a:rPr dirty="0" sz="2400">
                <a:solidFill>
                  <a:srgbClr val="002060"/>
                </a:solidFill>
                <a:latin typeface="SBKHOJ+MicrosoftYaHei-Bold"/>
                <a:cs typeface="SBKHOJ+MicrosoftYaHei-Bold"/>
              </a:rPr>
              <a:t>、</a:t>
            </a:r>
            <a:r>
              <a:rPr dirty="0" sz="2400">
                <a:solidFill>
                  <a:srgbClr val="c00000"/>
                </a:solidFill>
                <a:latin typeface="SBKHOJ+MicrosoftYaHei-Bold"/>
                <a:cs typeface="SBKHOJ+MicrosoftYaHei-Bold"/>
              </a:rPr>
              <a:t>所在学院（部）审核</a:t>
            </a:r>
            <a:r>
              <a:rPr dirty="0" sz="2400">
                <a:solidFill>
                  <a:srgbClr val="002060"/>
                </a:solidFill>
                <a:latin typeface="SBKHOJ+MicrosoftYaHei-Bold"/>
                <a:cs typeface="SBKHOJ+MicrosoftYaHei-Bold"/>
              </a:rPr>
              <a:t>、</a:t>
            </a:r>
            <a:r>
              <a:rPr dirty="0" sz="2400">
                <a:solidFill>
                  <a:srgbClr val="c00000"/>
                </a:solidFill>
                <a:latin typeface="SBKHOJ+MicrosoftYaHei-Bold"/>
                <a:cs typeface="SBKHOJ+MicrosoftYaHei-Bold"/>
              </a:rPr>
              <a:t>计财处审核并拨付</a:t>
            </a:r>
            <a:r>
              <a:rPr dirty="0" sz="2400">
                <a:solidFill>
                  <a:srgbClr val="002060"/>
                </a:solidFill>
                <a:latin typeface="SBKHOJ+MicrosoftYaHei-Bold"/>
                <a:cs typeface="SBKHOJ+MicrosoftYaHei-Bold"/>
              </a:rPr>
              <a:t>。无需再由科研院、分</a:t>
            </a:r>
          </a:p>
          <a:p>
            <a:pPr marL="0" marR="0">
              <a:lnSpc>
                <a:spcPts val="2500"/>
              </a:lnSpc>
              <a:spcBef>
                <a:spcPts val="1819"/>
              </a:spcBef>
              <a:spcAft>
                <a:spcPts val="0"/>
              </a:spcAft>
            </a:pPr>
            <a:r>
              <a:rPr dirty="0" sz="2400">
                <a:solidFill>
                  <a:srgbClr val="002060"/>
                </a:solidFill>
                <a:latin typeface="SBKHOJ+MicrosoftYaHei-Bold"/>
                <a:cs typeface="SBKHOJ+MicrosoftYaHei-Bold"/>
              </a:rPr>
              <a:t>管校领导签字审核。</a:t>
            </a:r>
          </a:p>
        </p:txBody>
      </p:sp>
      <p:sp>
        <p:nvSpPr>
          <p:cNvPr id="7" name="object 7"/>
          <p:cNvSpPr txBox="1"/>
          <p:nvPr/>
        </p:nvSpPr>
        <p:spPr>
          <a:xfrm>
            <a:off x="11788140" y="6564235"/>
            <a:ext cx="279536"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8</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showMasterSp="0">
  <p:cSld>
    <p:spTree>
      <p:nvGrpSpPr>
        <p:cNvPr id="1" name=""/>
        <p:cNvGrpSpPr/>
        <p:nvPr/>
      </p:nvGrpSpPr>
      <p:grpSpPr>
        <a:xfrm>
          <a:off x="0" y="0"/>
          <a:ext cx="0" cy="0"/>
          <a:chOff x="0" y="0"/>
          <a:chExt cx="0" cy="0"/>
        </a:xfrm>
      </p:grpSpPr>
      <p:sp>
        <p:nvSpPr>
          <p:cNvPr id="1" name="object 1"/>
          <p:cNvSpPr/>
          <p:nvPr/>
        </p:nvSpPr>
        <p:spPr>
          <a:xfrm>
            <a:off x="0" y="0"/>
            <a:ext cx="12192000" cy="6858000"/>
          </a:xfrm>
          <a:prstGeom prst="rect">
            <a:avLst/>
          </a:prstGeom>
          <a:blipFill>
            <a:blip cstate="print" r:embed="rId2"/>
            <a:stretch>
              <a:fillRect/>
            </a:stretch>
          </a:blipFill>
        </p:spPr>
        <p:txBody>
          <a:bodyPr wrap="square" lIns="0" tIns="0" rIns="0" bIns="0" rtlCol="0">
            <a:spAutoFit/>
          </a:bodyPr>
          <a:lstStyle/>
          <a:p/>
        </p:txBody>
      </p:sp>
      <p:sp>
        <p:nvSpPr>
          <p:cNvPr id="3" name="object 3"/>
          <p:cNvSpPr txBox="1"/>
          <p:nvPr/>
        </p:nvSpPr>
        <p:spPr>
          <a:xfrm>
            <a:off x="659765" y="165188"/>
            <a:ext cx="4418965" cy="407970"/>
          </a:xfrm>
          <a:prstGeom prst="rect">
            <a:avLst/>
          </a:prstGeom>
        </p:spPr>
        <p:txBody>
          <a:bodyPr wrap="square" lIns="0" tIns="0" rIns="0" bIns="0" rtlCol="0" vert="horz">
            <a:spAutoFit/>
          </a:bodyPr>
          <a:lstStyle/>
          <a:p>
            <a:pPr marL="0" marR="0">
              <a:lnSpc>
                <a:spcPts val="2912"/>
              </a:lnSpc>
              <a:spcBef>
                <a:spcPts val="0"/>
              </a:spcBef>
              <a:spcAft>
                <a:spcPts val="0"/>
              </a:spcAft>
            </a:pPr>
            <a:r>
              <a:rPr dirty="0" sz="2800">
                <a:solidFill>
                  <a:srgbClr val="ffffff"/>
                </a:solidFill>
                <a:latin typeface="SBKHOJ+MicrosoftYaHei-Bold"/>
                <a:cs typeface="SBKHOJ+MicrosoftYaHei-Bold"/>
              </a:rPr>
              <a:t>二、经费管理办法修订内容</a:t>
            </a:r>
          </a:p>
        </p:txBody>
      </p:sp>
      <p:sp>
        <p:nvSpPr>
          <p:cNvPr id="4" name="object 4"/>
          <p:cNvSpPr txBox="1"/>
          <p:nvPr/>
        </p:nvSpPr>
        <p:spPr>
          <a:xfrm>
            <a:off x="659765" y="926968"/>
            <a:ext cx="1676400" cy="355699"/>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c00000"/>
                </a:solidFill>
                <a:latin typeface="SBKHOJ+MicrosoftYaHei-Bold"/>
                <a:cs typeface="SBKHOJ+MicrosoftYaHei-Bold"/>
              </a:rPr>
              <a:t>自然科学类</a:t>
            </a:r>
          </a:p>
        </p:txBody>
      </p:sp>
      <p:sp>
        <p:nvSpPr>
          <p:cNvPr id="5" name="object 5"/>
          <p:cNvSpPr txBox="1"/>
          <p:nvPr/>
        </p:nvSpPr>
        <p:spPr>
          <a:xfrm>
            <a:off x="659765" y="1380625"/>
            <a:ext cx="10940414" cy="1733570"/>
          </a:xfrm>
          <a:prstGeom prst="rect">
            <a:avLst/>
          </a:prstGeom>
        </p:spPr>
        <p:txBody>
          <a:bodyPr wrap="square" lIns="0" tIns="0" rIns="0" bIns="0" rtlCol="0" vert="horz">
            <a:spAutoFit/>
          </a:bodyPr>
          <a:lstStyle/>
          <a:p>
            <a:pPr marL="0" marR="0">
              <a:lnSpc>
                <a:spcPts val="2500"/>
              </a:lnSpc>
              <a:spcBef>
                <a:spcPts val="0"/>
              </a:spcBef>
              <a:spcAft>
                <a:spcPts val="0"/>
              </a:spcAft>
            </a:pPr>
            <a:r>
              <a:rPr dirty="0" sz="2400">
                <a:solidFill>
                  <a:srgbClr val="808080"/>
                </a:solidFill>
                <a:latin typeface="WHBLCB+Wingdings-Regular"/>
                <a:cs typeface="WHBLCB+Wingdings-Regular"/>
              </a:rPr>
              <a:t>Ø</a:t>
            </a:r>
            <a:r>
              <a:rPr dirty="0" sz="2400" spc="192">
                <a:solidFill>
                  <a:srgbClr val="808080"/>
                </a:solidFill>
                <a:latin typeface="Times New Roman"/>
                <a:cs typeface="Times New Roman"/>
              </a:rPr>
              <a:t> </a:t>
            </a:r>
            <a:r>
              <a:rPr dirty="0" sz="2400">
                <a:solidFill>
                  <a:srgbClr val="808080"/>
                </a:solidFill>
                <a:latin typeface="SBKHOJ+MicrosoftYaHei-Bold"/>
                <a:cs typeface="SBKHOJ+MicrosoftYaHei-Bold"/>
              </a:rPr>
              <a:t>修订要点五：细化不建账固定资产办理方式</a:t>
            </a:r>
          </a:p>
          <a:p>
            <a:pPr marL="627379" marR="0">
              <a:lnSpc>
                <a:spcPts val="2089"/>
              </a:lnSpc>
              <a:spcBef>
                <a:spcPts val="1560"/>
              </a:spcBef>
              <a:spcAft>
                <a:spcPts val="0"/>
              </a:spcAft>
            </a:pPr>
            <a:r>
              <a:rPr dirty="0" sz="2000">
                <a:solidFill>
                  <a:srgbClr val="002060"/>
                </a:solidFill>
                <a:latin typeface="SBKHOJ+MicrosoftYaHei-Bold"/>
                <a:cs typeface="SBKHOJ+MicrosoftYaHei-Bold"/>
              </a:rPr>
              <a:t>原《长安大学科研经费购置固定资产（或无法收回固定资产）移交审批表》拆分为《长安大</a:t>
            </a:r>
          </a:p>
          <a:p>
            <a:pPr marL="0" marR="0">
              <a:lnSpc>
                <a:spcPts val="2089"/>
              </a:lnSpc>
              <a:spcBef>
                <a:spcPts val="1510"/>
              </a:spcBef>
              <a:spcAft>
                <a:spcPts val="0"/>
              </a:spcAft>
            </a:pPr>
            <a:r>
              <a:rPr dirty="0" sz="2000">
                <a:solidFill>
                  <a:srgbClr val="002060"/>
                </a:solidFill>
                <a:latin typeface="SBKHOJ+MicrosoftYaHei-Bold"/>
                <a:cs typeface="SBKHOJ+MicrosoftYaHei-Bold"/>
              </a:rPr>
              <a:t>学科研经费购置固定资产移交审批表》、《长安大学免建固定资产申请单》。符合条件和固定资</a:t>
            </a:r>
          </a:p>
          <a:p>
            <a:pPr marL="0" marR="0">
              <a:lnSpc>
                <a:spcPts val="2089"/>
              </a:lnSpc>
              <a:spcBef>
                <a:spcPts val="1510"/>
              </a:spcBef>
              <a:spcAft>
                <a:spcPts val="0"/>
              </a:spcAft>
            </a:pPr>
            <a:r>
              <a:rPr dirty="0" sz="2000">
                <a:solidFill>
                  <a:srgbClr val="002060"/>
                </a:solidFill>
                <a:latin typeface="SBKHOJ+MicrosoftYaHei-Bold"/>
                <a:cs typeface="SBKHOJ+MicrosoftYaHei-Bold"/>
              </a:rPr>
              <a:t>产经过审批</a:t>
            </a:r>
            <a:r>
              <a:rPr dirty="0" sz="2000">
                <a:solidFill>
                  <a:srgbClr val="c00000"/>
                </a:solidFill>
                <a:latin typeface="SBKHOJ+MicrosoftYaHei-Bold"/>
                <a:cs typeface="SBKHOJ+MicrosoftYaHei-Bold"/>
              </a:rPr>
              <a:t>可不办理固定资产登记建账</a:t>
            </a:r>
            <a:r>
              <a:rPr dirty="0" sz="2000">
                <a:solidFill>
                  <a:srgbClr val="002060"/>
                </a:solidFill>
                <a:latin typeface="SBKHOJ+MicrosoftYaHei-Bold"/>
                <a:cs typeface="SBKHOJ+MicrosoftYaHei-Bold"/>
              </a:rPr>
              <a:t>。</a:t>
            </a:r>
          </a:p>
        </p:txBody>
      </p:sp>
      <p:sp>
        <p:nvSpPr>
          <p:cNvPr id="6" name="object 6"/>
          <p:cNvSpPr txBox="1"/>
          <p:nvPr/>
        </p:nvSpPr>
        <p:spPr>
          <a:xfrm>
            <a:off x="5069065" y="6318050"/>
            <a:ext cx="1934845" cy="303427"/>
          </a:xfrm>
          <a:prstGeom prst="rect">
            <a:avLst/>
          </a:prstGeom>
        </p:spPr>
        <p:txBody>
          <a:bodyPr wrap="square" lIns="0" tIns="0" rIns="0" bIns="0" rtlCol="0" vert="horz">
            <a:spAutoFit/>
          </a:bodyPr>
          <a:lstStyle/>
          <a:p>
            <a:pPr marL="0" marR="0">
              <a:lnSpc>
                <a:spcPts val="2089"/>
              </a:lnSpc>
              <a:spcBef>
                <a:spcPts val="0"/>
              </a:spcBef>
              <a:spcAft>
                <a:spcPts val="0"/>
              </a:spcAft>
            </a:pPr>
            <a:r>
              <a:rPr dirty="0" sz="2000">
                <a:solidFill>
                  <a:srgbClr val="c00000"/>
                </a:solidFill>
                <a:latin typeface="SBKHOJ+MicrosoftYaHei-Bold"/>
                <a:cs typeface="SBKHOJ+MicrosoftYaHei-Bold"/>
              </a:rPr>
              <a:t>审核流程更简化</a:t>
            </a:r>
          </a:p>
        </p:txBody>
      </p:sp>
      <p:sp>
        <p:nvSpPr>
          <p:cNvPr id="7" name="object 7"/>
          <p:cNvSpPr txBox="1"/>
          <p:nvPr/>
        </p:nvSpPr>
        <p:spPr>
          <a:xfrm>
            <a:off x="11788140" y="6564235"/>
            <a:ext cx="279536" cy="276299"/>
          </a:xfrm>
          <a:prstGeom prst="rect">
            <a:avLst/>
          </a:prstGeom>
        </p:spPr>
        <p:txBody>
          <a:bodyPr wrap="square" lIns="0" tIns="0" rIns="0" bIns="0" rtlCol="0" vert="horz">
            <a:spAutoFit/>
          </a:bodyPr>
          <a:lstStyle/>
          <a:p>
            <a:pPr marL="0" marR="0">
              <a:lnSpc>
                <a:spcPts val="1875"/>
              </a:lnSpc>
              <a:spcBef>
                <a:spcPts val="0"/>
              </a:spcBef>
              <a:spcAft>
                <a:spcPts val="0"/>
              </a:spcAft>
            </a:pPr>
            <a:r>
              <a:rPr dirty="0" sz="1800">
                <a:solidFill>
                  <a:srgbClr val="000000"/>
                </a:solidFill>
                <a:latin typeface="HTMFEU+ArialMT"/>
                <a:cs typeface="HTMFEU+ArialMT"/>
              </a:rPr>
              <a:t>9</a:t>
            </a:r>
          </a:p>
        </p:txBody>
      </p:sp>
    </p:spTree>
  </p:cSld>
  <p:clrMapOvr>
    <a:masterClrMapping/>
  </p:clrMapOvr>
</p:sld>
</file>

<file path=ppt/theme/theme1.xml><?xml version="1.0" encoding="utf-8"?>
<a:theme xmlns:a="http://schemas.openxmlformats.org/drawingml/2006/main" name="Theme Office">
  <a:themeElements>
    <a:clrScheme name="Standard">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tandard">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Application>Microsoft Office PowerPoint</Application>
  <PresentationFormat>On-screen Show (4:3)</PresentationFormat>
  <ScaleCrop>false</ScaleCrop>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PowerPoint</dc:title>
  <dc:creator>2</dc:creator>
  <cp:lastModifiedBy>2</cp:lastModifiedBy>
  <cp:revision>1</cp:revision>
  <dcterms:modified xsi:type="dcterms:W3CDTF">2025-11-12T11:13:05+08:00</dcterms:modified>
</cp:coreProperties>
</file>